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979" r:id="rId1"/>
  </p:sldMasterIdLst>
  <p:notesMasterIdLst>
    <p:notesMasterId r:id="rId41"/>
  </p:notesMasterIdLst>
  <p:handoutMasterIdLst>
    <p:handoutMasterId r:id="rId42"/>
  </p:handoutMasterIdLst>
  <p:sldIdLst>
    <p:sldId id="331" r:id="rId2"/>
    <p:sldId id="280" r:id="rId3"/>
    <p:sldId id="332" r:id="rId4"/>
    <p:sldId id="258" r:id="rId5"/>
    <p:sldId id="333" r:id="rId6"/>
    <p:sldId id="310" r:id="rId7"/>
    <p:sldId id="262" r:id="rId8"/>
    <p:sldId id="278" r:id="rId9"/>
    <p:sldId id="311" r:id="rId10"/>
    <p:sldId id="263" r:id="rId11"/>
    <p:sldId id="264" r:id="rId12"/>
    <p:sldId id="265" r:id="rId13"/>
    <p:sldId id="328" r:id="rId14"/>
    <p:sldId id="334" r:id="rId15"/>
    <p:sldId id="266" r:id="rId16"/>
    <p:sldId id="313" r:id="rId17"/>
    <p:sldId id="267" r:id="rId18"/>
    <p:sldId id="314" r:id="rId19"/>
    <p:sldId id="268" r:id="rId20"/>
    <p:sldId id="315" r:id="rId21"/>
    <p:sldId id="316" r:id="rId22"/>
    <p:sldId id="269" r:id="rId23"/>
    <p:sldId id="270" r:id="rId24"/>
    <p:sldId id="317" r:id="rId25"/>
    <p:sldId id="271" r:id="rId26"/>
    <p:sldId id="318" r:id="rId27"/>
    <p:sldId id="330" r:id="rId28"/>
    <p:sldId id="319" r:id="rId29"/>
    <p:sldId id="335" r:id="rId30"/>
    <p:sldId id="272" r:id="rId31"/>
    <p:sldId id="273" r:id="rId32"/>
    <p:sldId id="274" r:id="rId33"/>
    <p:sldId id="336" r:id="rId34"/>
    <p:sldId id="275" r:id="rId35"/>
    <p:sldId id="337" r:id="rId36"/>
    <p:sldId id="276" r:id="rId37"/>
    <p:sldId id="323" r:id="rId38"/>
    <p:sldId id="324" r:id="rId39"/>
    <p:sldId id="338" r:id="rId40"/>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Arial" pitchFamily="34" charset="0"/>
        <a:ea typeface="MS PGothic" pitchFamily="34" charset="-128"/>
        <a:cs typeface="+mn-cs"/>
      </a:defRPr>
    </a:lvl1pPr>
    <a:lvl2pPr marL="457200" algn="l" rtl="0" eaLnBrk="0" fontAlgn="base" hangingPunct="0">
      <a:spcBef>
        <a:spcPct val="0"/>
      </a:spcBef>
      <a:spcAft>
        <a:spcPct val="0"/>
      </a:spcAft>
      <a:defRPr kern="1200">
        <a:solidFill>
          <a:schemeClr val="tx1"/>
        </a:solidFill>
        <a:latin typeface="Arial" pitchFamily="34" charset="0"/>
        <a:ea typeface="MS PGothic" pitchFamily="34" charset="-128"/>
        <a:cs typeface="+mn-cs"/>
      </a:defRPr>
    </a:lvl2pPr>
    <a:lvl3pPr marL="914400" algn="l" rtl="0" eaLnBrk="0" fontAlgn="base" hangingPunct="0">
      <a:spcBef>
        <a:spcPct val="0"/>
      </a:spcBef>
      <a:spcAft>
        <a:spcPct val="0"/>
      </a:spcAft>
      <a:defRPr kern="1200">
        <a:solidFill>
          <a:schemeClr val="tx1"/>
        </a:solidFill>
        <a:latin typeface="Arial" pitchFamily="34" charset="0"/>
        <a:ea typeface="MS PGothic" pitchFamily="34" charset="-128"/>
        <a:cs typeface="+mn-cs"/>
      </a:defRPr>
    </a:lvl3pPr>
    <a:lvl4pPr marL="1371600" algn="l" rtl="0" eaLnBrk="0" fontAlgn="base" hangingPunct="0">
      <a:spcBef>
        <a:spcPct val="0"/>
      </a:spcBef>
      <a:spcAft>
        <a:spcPct val="0"/>
      </a:spcAft>
      <a:defRPr kern="1200">
        <a:solidFill>
          <a:schemeClr val="tx1"/>
        </a:solidFill>
        <a:latin typeface="Arial" pitchFamily="34" charset="0"/>
        <a:ea typeface="MS PGothic" pitchFamily="34" charset="-128"/>
        <a:cs typeface="+mn-cs"/>
      </a:defRPr>
    </a:lvl4pPr>
    <a:lvl5pPr marL="1828800" algn="l" rtl="0" eaLnBrk="0" fontAlgn="base" hangingPunct="0">
      <a:spcBef>
        <a:spcPct val="0"/>
      </a:spcBef>
      <a:spcAft>
        <a:spcPct val="0"/>
      </a:spcAft>
      <a:defRPr kern="1200">
        <a:solidFill>
          <a:schemeClr val="tx1"/>
        </a:solidFill>
        <a:latin typeface="Arial" pitchFamily="34" charset="0"/>
        <a:ea typeface="MS PGothic" pitchFamily="34" charset="-128"/>
        <a:cs typeface="+mn-cs"/>
      </a:defRPr>
    </a:lvl5pPr>
    <a:lvl6pPr marL="2286000" algn="l" defTabSz="914400" rtl="0" eaLnBrk="1" latinLnBrk="0" hangingPunct="1">
      <a:defRPr kern="1200">
        <a:solidFill>
          <a:schemeClr val="tx1"/>
        </a:solidFill>
        <a:latin typeface="Arial" pitchFamily="34" charset="0"/>
        <a:ea typeface="MS PGothic" pitchFamily="34" charset="-128"/>
        <a:cs typeface="+mn-cs"/>
      </a:defRPr>
    </a:lvl6pPr>
    <a:lvl7pPr marL="2743200" algn="l" defTabSz="914400" rtl="0" eaLnBrk="1" latinLnBrk="0" hangingPunct="1">
      <a:defRPr kern="1200">
        <a:solidFill>
          <a:schemeClr val="tx1"/>
        </a:solidFill>
        <a:latin typeface="Arial" pitchFamily="34" charset="0"/>
        <a:ea typeface="MS PGothic" pitchFamily="34" charset="-128"/>
        <a:cs typeface="+mn-cs"/>
      </a:defRPr>
    </a:lvl7pPr>
    <a:lvl8pPr marL="3200400" algn="l" defTabSz="914400" rtl="0" eaLnBrk="1" latinLnBrk="0" hangingPunct="1">
      <a:defRPr kern="1200">
        <a:solidFill>
          <a:schemeClr val="tx1"/>
        </a:solidFill>
        <a:latin typeface="Arial" pitchFamily="34" charset="0"/>
        <a:ea typeface="MS PGothic" pitchFamily="34" charset="-128"/>
        <a:cs typeface="+mn-cs"/>
      </a:defRPr>
    </a:lvl8pPr>
    <a:lvl9pPr marL="3657600" algn="l" defTabSz="914400" rtl="0" eaLnBrk="1" latinLnBrk="0" hangingPunct="1">
      <a:defRPr kern="1200">
        <a:solidFill>
          <a:schemeClr val="tx1"/>
        </a:solidFill>
        <a:latin typeface="Arial" pitchFamily="34" charset="0"/>
        <a:ea typeface="MS PGothic"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4" autoAdjust="0"/>
    <p:restoredTop sz="94671" autoAdjust="0"/>
  </p:normalViewPr>
  <p:slideViewPr>
    <p:cSldViewPr>
      <p:cViewPr>
        <p:scale>
          <a:sx n="75" d="100"/>
          <a:sy n="75" d="100"/>
        </p:scale>
        <p:origin x="1236" y="-66"/>
      </p:cViewPr>
      <p:guideLst>
        <p:guide orient="horz" pos="2160"/>
        <p:guide pos="2880"/>
      </p:guideLst>
    </p:cSldViewPr>
  </p:slideViewPr>
  <p:outlineViewPr>
    <p:cViewPr>
      <p:scale>
        <a:sx n="33" d="100"/>
        <a:sy n="33" d="100"/>
      </p:scale>
      <p:origin x="0" y="29910"/>
    </p:cViewPr>
  </p:outlineViewPr>
  <p:notesTextViewPr>
    <p:cViewPr>
      <p:scale>
        <a:sx n="100" d="100"/>
        <a:sy n="100" d="100"/>
      </p:scale>
      <p:origin x="0" y="0"/>
    </p:cViewPr>
  </p:notesTextViewPr>
  <p:notesViewPr>
    <p:cSldViewPr>
      <p:cViewPr varScale="1">
        <p:scale>
          <a:sx n="85" d="100"/>
          <a:sy n="85" d="100"/>
        </p:scale>
        <p:origin x="-1908" y="-9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atin typeface="Arial" charset="0"/>
                <a:ea typeface="+mn-ea"/>
                <a:cs typeface="+mn-cs"/>
              </a:defRPr>
            </a:lvl1pPr>
          </a:lstStyle>
          <a:p>
            <a:pPr>
              <a:defRPr/>
            </a:pPr>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C2C98118-BAAF-4A4B-9626-3056D5A958CF}" type="datetimeFigureOut">
              <a:rPr lang="en-US"/>
              <a:pPr/>
              <a:t>9/21/2020</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atin typeface="Arial" charset="0"/>
                <a:ea typeface="+mn-ea"/>
                <a:cs typeface="+mn-cs"/>
              </a:defRPr>
            </a:lvl1pPr>
          </a:lstStyle>
          <a:p>
            <a:pPr>
              <a:defRPr/>
            </a:pPr>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900B5DCC-0C93-47C9-9B0E-7CB0BBC343D2}" type="slidenum">
              <a:rPr lang="en-US"/>
              <a:pPr/>
              <a:t>‹#›</a:t>
            </a:fld>
            <a:endParaRPr lang="en-US"/>
          </a:p>
        </p:txBody>
      </p:sp>
    </p:spTree>
    <p:extLst>
      <p:ext uri="{BB962C8B-B14F-4D97-AF65-F5344CB8AC3E}">
        <p14:creationId xmlns:p14="http://schemas.microsoft.com/office/powerpoint/2010/main" val="14037132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atin typeface="Arial" charset="0"/>
                <a:ea typeface="+mn-ea"/>
                <a:cs typeface="+mn-cs"/>
              </a:defRPr>
            </a:lvl1pPr>
          </a:lstStyle>
          <a:p>
            <a:pPr>
              <a:defRPr/>
            </a:pPr>
            <a:endParaRPr lang="en-US"/>
          </a:p>
        </p:txBody>
      </p:sp>
      <p:sp>
        <p:nvSpPr>
          <p:cNvPr id="3" name="Date Placeholder 2"/>
          <p:cNvSpPr>
            <a:spLocks noGrp="1"/>
          </p:cNvSpPr>
          <p:nvPr>
            <p:ph type="dt" idx="1"/>
          </p:nvPr>
        </p:nvSpPr>
        <p:spPr>
          <a:xfrm>
            <a:off x="3970338" y="0"/>
            <a:ext cx="3038475" cy="465138"/>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9D039AE5-197F-4205-B8D5-DCAED8D5618F}" type="datetimeFigureOut">
              <a:rPr lang="en-US"/>
              <a:pPr/>
              <a:t>9/21/2020</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829675"/>
            <a:ext cx="3038475" cy="465138"/>
          </a:xfrm>
          <a:prstGeom prst="rect">
            <a:avLst/>
          </a:prstGeom>
        </p:spPr>
        <p:txBody>
          <a:bodyPr vert="horz" lIns="91440" tIns="45720" rIns="91440" bIns="45720" rtlCol="0" anchor="b"/>
          <a:lstStyle>
            <a:lvl1pPr algn="l">
              <a:defRPr sz="1200">
                <a:latin typeface="Arial" charset="0"/>
                <a:ea typeface="+mn-ea"/>
                <a:cs typeface="+mn-cs"/>
              </a:defRPr>
            </a:lvl1pPr>
          </a:lstStyle>
          <a:p>
            <a:pPr>
              <a:defRPr/>
            </a:pPr>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2F00172C-9BAD-4EEE-B078-5FC536FBD10C}" type="slidenum">
              <a:rPr lang="en-US"/>
              <a:pPr/>
              <a:t>‹#›</a:t>
            </a:fld>
            <a:endParaRPr lang="en-US"/>
          </a:p>
        </p:txBody>
      </p:sp>
    </p:spTree>
    <p:extLst>
      <p:ext uri="{BB962C8B-B14F-4D97-AF65-F5344CB8AC3E}">
        <p14:creationId xmlns:p14="http://schemas.microsoft.com/office/powerpoint/2010/main" val="226658958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1pPr>
    <a:lvl2pPr marL="4572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2pPr>
    <a:lvl3pPr marL="9144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3pPr>
    <a:lvl4pPr marL="13716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4pPr>
    <a:lvl5pPr marL="18288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Slide Image Placeholder 1"/>
          <p:cNvSpPr>
            <a:spLocks noGrp="1" noRot="1" noChangeAspect="1" noChangeArrowheads="1" noTextEdit="1"/>
          </p:cNvSpPr>
          <p:nvPr>
            <p:ph type="sldImg"/>
          </p:nvPr>
        </p:nvSpPr>
        <p:spPr>
          <a:ln/>
        </p:spPr>
      </p:sp>
      <p:sp>
        <p:nvSpPr>
          <p:cNvPr id="9218" name="Notes Placeholder 2"/>
          <p:cNvSpPr>
            <a:spLocks noGrp="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dirty="0">
              <a:latin typeface="Arial" pitchFamily="34" charset="0"/>
            </a:endParaRPr>
          </a:p>
        </p:txBody>
      </p:sp>
      <p:sp>
        <p:nvSpPr>
          <p:cNvPr id="9219" name="Slide Number Placeholder 3"/>
          <p:cNvSpPr>
            <a:spLocks noGrp="1"/>
          </p:cNvSpPr>
          <p:nvPr>
            <p:ph type="sldNum" sz="quarter" idx="5"/>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43934B14-EB10-435E-A73B-412A6592618A}" type="slidenum">
              <a:rPr lang="en-US" sz="1200"/>
              <a:pPr/>
              <a:t>1</a:t>
            </a:fld>
            <a:endParaRPr lang="en-US" sz="1200"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7"/>
          <p:cNvSpPr>
            <a:spLocks noGrp="1" noChangeArrowheads="1"/>
          </p:cNvSpPr>
          <p:nvPr>
            <p:ph type="sldNum" sz="quarter" idx="5"/>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2FB5AB47-692A-4B1D-BC0F-A44832FD8A17}" type="slidenum">
              <a:rPr lang="en-US" sz="1200"/>
              <a:pPr/>
              <a:t>3</a:t>
            </a:fld>
            <a:endParaRPr lang="en-US" sz="1200"/>
          </a:p>
        </p:txBody>
      </p:sp>
      <p:sp>
        <p:nvSpPr>
          <p:cNvPr id="13314" name="Rectangle 2"/>
          <p:cNvSpPr>
            <a:spLocks noGrp="1" noRot="1" noChangeAspect="1" noChangeArrowheads="1" noTextEdit="1"/>
          </p:cNvSpPr>
          <p:nvPr>
            <p:ph type="sldImg"/>
          </p:nvPr>
        </p:nvSpPr>
        <p:spPr>
          <a:ln/>
        </p:spPr>
      </p:sp>
      <p:sp>
        <p:nvSpPr>
          <p:cNvPr id="13315" name="Rectangle 3"/>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atin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7"/>
          <p:cNvSpPr>
            <a:spLocks noGrp="1" noChangeArrowheads="1"/>
          </p:cNvSpPr>
          <p:nvPr>
            <p:ph type="sldNum" sz="quarter" idx="5"/>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2FB5AB47-692A-4B1D-BC0F-A44832FD8A17}" type="slidenum">
              <a:rPr lang="en-US" sz="1200"/>
              <a:pPr/>
              <a:t>5</a:t>
            </a:fld>
            <a:endParaRPr lang="en-US" sz="1200"/>
          </a:p>
        </p:txBody>
      </p:sp>
      <p:sp>
        <p:nvSpPr>
          <p:cNvPr id="13314" name="Rectangle 2"/>
          <p:cNvSpPr>
            <a:spLocks noGrp="1" noRot="1" noChangeAspect="1" noChangeArrowheads="1" noTextEdit="1"/>
          </p:cNvSpPr>
          <p:nvPr>
            <p:ph type="sldImg"/>
          </p:nvPr>
        </p:nvSpPr>
        <p:spPr>
          <a:ln/>
        </p:spPr>
      </p:sp>
      <p:sp>
        <p:nvSpPr>
          <p:cNvPr id="13315" name="Rectangle 3"/>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atin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7"/>
          <p:cNvSpPr>
            <a:spLocks noGrp="1" noChangeArrowheads="1"/>
          </p:cNvSpPr>
          <p:nvPr>
            <p:ph type="sldNum" sz="quarter" idx="5"/>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2FB5AB47-692A-4B1D-BC0F-A44832FD8A17}" type="slidenum">
              <a:rPr lang="en-US" sz="1200"/>
              <a:pPr/>
              <a:t>14</a:t>
            </a:fld>
            <a:endParaRPr lang="en-US" sz="1200"/>
          </a:p>
        </p:txBody>
      </p:sp>
      <p:sp>
        <p:nvSpPr>
          <p:cNvPr id="13314" name="Rectangle 2"/>
          <p:cNvSpPr>
            <a:spLocks noGrp="1" noRot="1" noChangeAspect="1" noChangeArrowheads="1" noTextEdit="1"/>
          </p:cNvSpPr>
          <p:nvPr>
            <p:ph type="sldImg"/>
          </p:nvPr>
        </p:nvSpPr>
        <p:spPr>
          <a:ln/>
        </p:spPr>
      </p:sp>
      <p:sp>
        <p:nvSpPr>
          <p:cNvPr id="13315" name="Rectangle 3"/>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atin typeface="Arial"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7"/>
          <p:cNvSpPr>
            <a:spLocks noGrp="1" noChangeArrowheads="1"/>
          </p:cNvSpPr>
          <p:nvPr>
            <p:ph type="sldNum" sz="quarter" idx="5"/>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2FB5AB47-692A-4B1D-BC0F-A44832FD8A17}" type="slidenum">
              <a:rPr lang="en-US" sz="1200"/>
              <a:pPr/>
              <a:t>29</a:t>
            </a:fld>
            <a:endParaRPr lang="en-US" sz="1200"/>
          </a:p>
        </p:txBody>
      </p:sp>
      <p:sp>
        <p:nvSpPr>
          <p:cNvPr id="13314" name="Rectangle 2"/>
          <p:cNvSpPr>
            <a:spLocks noGrp="1" noRot="1" noChangeAspect="1" noChangeArrowheads="1" noTextEdit="1"/>
          </p:cNvSpPr>
          <p:nvPr>
            <p:ph type="sldImg"/>
          </p:nvPr>
        </p:nvSpPr>
        <p:spPr>
          <a:ln/>
        </p:spPr>
      </p:sp>
      <p:sp>
        <p:nvSpPr>
          <p:cNvPr id="13315" name="Rectangle 3"/>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atin typeface="Arial"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7"/>
          <p:cNvSpPr>
            <a:spLocks noGrp="1" noChangeArrowheads="1"/>
          </p:cNvSpPr>
          <p:nvPr>
            <p:ph type="sldNum" sz="quarter" idx="5"/>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2FB5AB47-692A-4B1D-BC0F-A44832FD8A17}" type="slidenum">
              <a:rPr lang="en-US" sz="1200"/>
              <a:pPr/>
              <a:t>33</a:t>
            </a:fld>
            <a:endParaRPr lang="en-US" sz="1200"/>
          </a:p>
        </p:txBody>
      </p:sp>
      <p:sp>
        <p:nvSpPr>
          <p:cNvPr id="13314" name="Rectangle 2"/>
          <p:cNvSpPr>
            <a:spLocks noGrp="1" noRot="1" noChangeAspect="1" noChangeArrowheads="1" noTextEdit="1"/>
          </p:cNvSpPr>
          <p:nvPr>
            <p:ph type="sldImg"/>
          </p:nvPr>
        </p:nvSpPr>
        <p:spPr>
          <a:ln/>
        </p:spPr>
      </p:sp>
      <p:sp>
        <p:nvSpPr>
          <p:cNvPr id="13315" name="Rectangle 3"/>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atin typeface="Arial"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7"/>
          <p:cNvSpPr>
            <a:spLocks noGrp="1" noChangeArrowheads="1"/>
          </p:cNvSpPr>
          <p:nvPr>
            <p:ph type="sldNum" sz="quarter" idx="5"/>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2FB5AB47-692A-4B1D-BC0F-A44832FD8A17}" type="slidenum">
              <a:rPr lang="en-US" sz="1200"/>
              <a:pPr/>
              <a:t>35</a:t>
            </a:fld>
            <a:endParaRPr lang="en-US" sz="1200"/>
          </a:p>
        </p:txBody>
      </p:sp>
      <p:sp>
        <p:nvSpPr>
          <p:cNvPr id="13314" name="Rectangle 2"/>
          <p:cNvSpPr>
            <a:spLocks noGrp="1" noRot="1" noChangeAspect="1" noChangeArrowheads="1" noTextEdit="1"/>
          </p:cNvSpPr>
          <p:nvPr>
            <p:ph type="sldImg"/>
          </p:nvPr>
        </p:nvSpPr>
        <p:spPr>
          <a:ln/>
        </p:spPr>
      </p:sp>
      <p:sp>
        <p:nvSpPr>
          <p:cNvPr id="13315" name="Rectangle 3"/>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atin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228600" y="27709"/>
            <a:ext cx="7772400" cy="1039091"/>
          </a:xfrm>
        </p:spPr>
        <p:txBody>
          <a:bodyPr>
            <a:normAutofit/>
          </a:bodyPr>
          <a:lstStyle>
            <a:lvl1pPr algn="l">
              <a:defRPr sz="3600">
                <a:latin typeface="Arial" pitchFamily="34" charset="0"/>
                <a:ea typeface="Verdana" pitchFamily="34" charset="0"/>
                <a:cs typeface="Arial" pitchFamily="34" charset="0"/>
              </a:defRPr>
            </a:lvl1pPr>
          </a:lstStyle>
          <a:p>
            <a:r>
              <a:rPr lang="en-US" dirty="0"/>
              <a:t>Click to edit Master title style</a:t>
            </a:r>
          </a:p>
        </p:txBody>
      </p:sp>
      <p:sp>
        <p:nvSpPr>
          <p:cNvPr id="3" name="Content Placeholder 2"/>
          <p:cNvSpPr>
            <a:spLocks noGrp="1"/>
          </p:cNvSpPr>
          <p:nvPr>
            <p:ph idx="1"/>
          </p:nvPr>
        </p:nvSpPr>
        <p:spPr>
          <a:xfrm>
            <a:off x="228600" y="1524000"/>
            <a:ext cx="8763000" cy="4602163"/>
          </a:xfrm>
        </p:spPr>
        <p:txBody>
          <a:bodyPr/>
          <a:lstStyle>
            <a:lvl1pPr marL="461963" indent="-461963">
              <a:buClr>
                <a:srgbClr val="213B74"/>
              </a:buClr>
              <a:buSzPct val="100000"/>
              <a:defRPr/>
            </a:lvl1pPr>
            <a:lvl2pPr marL="914400" indent="-457200">
              <a:buClr>
                <a:srgbClr val="213B74"/>
              </a:buClr>
              <a:defRPr/>
            </a:lvl2pPr>
            <a:lvl3pPr marL="1376363" indent="-461963">
              <a:buClr>
                <a:srgbClr val="213B74"/>
              </a:buClr>
              <a:buFont typeface="Wingdings" pitchFamily="2" charset="2"/>
              <a:buChar char="§"/>
              <a:defRPr/>
            </a:lvl3pPr>
            <a:lvl4pPr marL="1600200" indent="-228600">
              <a:buClr>
                <a:srgbClr val="213B74"/>
              </a:buClr>
              <a:buFont typeface="Courier New" pitchFamily="49" charset="0"/>
              <a:buChar char="o"/>
              <a:defRPr/>
            </a:lvl4pPr>
            <a:lvl5pPr>
              <a:buClr>
                <a:srgbClr val="213B74"/>
              </a:buClr>
              <a:defRPr/>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285967986"/>
      </p:ext>
    </p:extLst>
  </p:cSld>
  <p:clrMapOvr>
    <a:masterClrMapping/>
  </p:clrMapOvr>
  <p:transition spd="slow"/>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Figure + Caption Layout">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6" name="Rectangle 5"/>
          <p:cNvSpPr/>
          <p:nvPr/>
        </p:nvSpPr>
        <p:spPr bwMode="white">
          <a:xfrm>
            <a:off x="-7938" y="6248400"/>
            <a:ext cx="9151938" cy="617538"/>
          </a:xfrm>
          <a:prstGeom prst="rect">
            <a:avLst/>
          </a:prstGeom>
          <a:solidFill>
            <a:srgbClr val="213B7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7" name="Copyright" descr="Pearson: Copyright 2015, 2012, 2009"/>
          <p:cNvSpPr txBox="1">
            <a:spLocks noChangeArrowheads="1"/>
          </p:cNvSpPr>
          <p:nvPr/>
        </p:nvSpPr>
        <p:spPr bwMode="auto">
          <a:xfrm>
            <a:off x="2203450" y="6383338"/>
            <a:ext cx="6172200" cy="347662"/>
          </a:xfrm>
          <a:prstGeom prst="rect">
            <a:avLst/>
          </a:prstGeom>
          <a:solidFill>
            <a:srgbClr val="213B74"/>
          </a:solidFill>
          <a:ln w="9525">
            <a:noFill/>
            <a:miter lim="800000"/>
            <a:headEnd/>
            <a:tailEnd/>
          </a:ln>
        </p:spPr>
        <p:txBody>
          <a:bodyPr lIns="0" tIns="0" rIns="0" bIns="0" anchor="ct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pPr algn="ctr"/>
            <a:r>
              <a:rPr lang="en-US" sz="1200">
                <a:solidFill>
                  <a:schemeClr val="bg1"/>
                </a:solidFill>
              </a:rPr>
              <a:t>© 2020 Cengage. All rights reserved.</a:t>
            </a:r>
          </a:p>
        </p:txBody>
      </p:sp>
      <p:pic>
        <p:nvPicPr>
          <p:cNvPr id="8" name="Picture 7" title="Cengage Logo"/>
          <p:cNvPicPr>
            <a:picLocks noChangeAspect="1" noChangeArrowheads="1"/>
          </p:cNvPicPr>
          <p:nvPr userDrawn="1"/>
        </p:nvPicPr>
        <p:blipFill>
          <a:blip r:embed="rId3"/>
          <a:srcRect/>
          <a:stretch>
            <a:fillRect/>
          </a:stretch>
        </p:blipFill>
        <p:spPr bwMode="auto">
          <a:xfrm>
            <a:off x="304800" y="6405563"/>
            <a:ext cx="1358900" cy="303212"/>
          </a:xfrm>
          <a:prstGeom prst="rect">
            <a:avLst/>
          </a:prstGeom>
          <a:solidFill>
            <a:srgbClr val="213B74"/>
          </a:solidFill>
        </p:spPr>
      </p:pic>
      <p:sp>
        <p:nvSpPr>
          <p:cNvPr id="10" name="Title 1"/>
          <p:cNvSpPr>
            <a:spLocks noGrp="1"/>
          </p:cNvSpPr>
          <p:nvPr>
            <p:ph type="title"/>
          </p:nvPr>
        </p:nvSpPr>
        <p:spPr>
          <a:xfrm>
            <a:off x="519169" y="357626"/>
            <a:ext cx="8032638" cy="1004011"/>
          </a:xfrm>
        </p:spPr>
        <p:txBody>
          <a:bodyPr>
            <a:normAutofit/>
          </a:bodyPr>
          <a:lstStyle>
            <a:lvl1pPr algn="ctr">
              <a:defRPr sz="3600" b="0">
                <a:solidFill>
                  <a:schemeClr val="tx1"/>
                </a:solidFill>
              </a:defRPr>
            </a:lvl1pPr>
          </a:lstStyle>
          <a:p>
            <a:r>
              <a:rPr lang="en-US"/>
              <a:t>Click to edit Master title style</a:t>
            </a:r>
            <a:endParaRPr lang="en-US" dirty="0"/>
          </a:p>
        </p:txBody>
      </p:sp>
      <p:sp>
        <p:nvSpPr>
          <p:cNvPr id="3" name="Picture Placeholder 2"/>
          <p:cNvSpPr>
            <a:spLocks noGrp="1"/>
          </p:cNvSpPr>
          <p:nvPr>
            <p:ph type="pic" sz="quarter" idx="10"/>
          </p:nvPr>
        </p:nvSpPr>
        <p:spPr>
          <a:xfrm>
            <a:off x="1142999" y="2338466"/>
            <a:ext cx="7011649" cy="2843134"/>
          </a:xfrm>
        </p:spPr>
        <p:txBody>
          <a:bodyPr rtlCol="0">
            <a:normAutofit/>
          </a:bodyPr>
          <a:lstStyle>
            <a:lvl1pPr>
              <a:buClr>
                <a:srgbClr val="213B74"/>
              </a:buClr>
              <a:defRPr/>
            </a:lvl1pPr>
          </a:lstStyle>
          <a:p>
            <a:pPr lvl="0"/>
            <a:r>
              <a:rPr lang="en-US" noProof="0" dirty="0"/>
              <a:t>Click icon to add picture</a:t>
            </a:r>
          </a:p>
        </p:txBody>
      </p:sp>
      <p:sp>
        <p:nvSpPr>
          <p:cNvPr id="11" name="Text Placeholder 3"/>
          <p:cNvSpPr>
            <a:spLocks noGrp="1"/>
          </p:cNvSpPr>
          <p:nvPr>
            <p:ph type="body" sz="half" idx="2"/>
          </p:nvPr>
        </p:nvSpPr>
        <p:spPr>
          <a:xfrm>
            <a:off x="519169" y="5486400"/>
            <a:ext cx="8032638" cy="6651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Content Placeholder 3"/>
          <p:cNvSpPr>
            <a:spLocks noGrp="1"/>
          </p:cNvSpPr>
          <p:nvPr>
            <p:ph sz="quarter" idx="11"/>
          </p:nvPr>
        </p:nvSpPr>
        <p:spPr>
          <a:xfrm>
            <a:off x="554038" y="1663700"/>
            <a:ext cx="8589962" cy="479425"/>
          </a:xfrm>
        </p:spPr>
        <p:txBody>
          <a:bodyPr/>
          <a:lstStyle>
            <a:lvl1pPr>
              <a:buClr>
                <a:srgbClr val="213B74"/>
              </a:buClr>
              <a:defRPr/>
            </a:lvl1pPr>
            <a:lvl2pPr>
              <a:buClr>
                <a:srgbClr val="213B74"/>
              </a:buClr>
              <a:defRPr/>
            </a:lvl2pPr>
            <a:lvl3pPr>
              <a:buClr>
                <a:srgbClr val="213B74"/>
              </a:buClr>
              <a:defRPr/>
            </a:lvl3pPr>
            <a:lvl4pPr>
              <a:buClr>
                <a:srgbClr val="213B74"/>
              </a:buClr>
              <a:defRPr/>
            </a:lvl4pPr>
            <a:lvl5pPr>
              <a:buClr>
                <a:srgbClr val="213B74"/>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273210322"/>
      </p:ext>
    </p:extLst>
  </p:cSld>
  <p:clrMapOvr>
    <a:masterClrMapping/>
  </p:clrMapOvr>
  <p:transition spd="slow"/>
  <p:hf sldNum="0" hd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6" name="Rectangle 5"/>
          <p:cNvSpPr/>
          <p:nvPr/>
        </p:nvSpPr>
        <p:spPr bwMode="white">
          <a:xfrm>
            <a:off x="0" y="0"/>
            <a:ext cx="9144000" cy="1371600"/>
          </a:xfrm>
          <a:prstGeom prst="rect">
            <a:avLst/>
          </a:prstGeom>
          <a:solidFill>
            <a:srgbClr val="213B7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Clr>
                <a:srgbClr val="59305B"/>
              </a:buClr>
              <a:defRPr/>
            </a:pPr>
            <a:endParaRPr lang="en-US" dirty="0"/>
          </a:p>
        </p:txBody>
      </p:sp>
      <p:sp>
        <p:nvSpPr>
          <p:cNvPr id="7" name="Rectangle 6"/>
          <p:cNvSpPr/>
          <p:nvPr/>
        </p:nvSpPr>
        <p:spPr bwMode="white">
          <a:xfrm>
            <a:off x="-7938" y="6248400"/>
            <a:ext cx="9161463" cy="630238"/>
          </a:xfrm>
          <a:prstGeom prst="rect">
            <a:avLst/>
          </a:prstGeom>
          <a:solidFill>
            <a:srgbClr val="213B7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1" name="Title 10"/>
          <p:cNvSpPr>
            <a:spLocks noGrp="1"/>
          </p:cNvSpPr>
          <p:nvPr>
            <p:ph type="title"/>
          </p:nvPr>
        </p:nvSpPr>
        <p:spPr>
          <a:xfrm>
            <a:off x="457200" y="1752600"/>
            <a:ext cx="8229600" cy="914400"/>
          </a:xfrm>
          <a:noFill/>
        </p:spPr>
        <p:txBody>
          <a:bodyPr anchor="t">
            <a:noAutofit/>
          </a:bodyPr>
          <a:lstStyle>
            <a:lvl1pPr>
              <a:defRPr sz="3600">
                <a:solidFill>
                  <a:schemeClr val="tx1"/>
                </a:solidFill>
                <a:latin typeface="Arial" pitchFamily="34" charset="0"/>
                <a:ea typeface="Verdana" pitchFamily="34" charset="0"/>
                <a:cs typeface="Arial" pitchFamily="34" charset="0"/>
              </a:defRPr>
            </a:lvl1pPr>
          </a:lstStyle>
          <a:p>
            <a:r>
              <a:rPr lang="en-US" dirty="0"/>
              <a:t>Click to edit Master title style</a:t>
            </a:r>
          </a:p>
        </p:txBody>
      </p:sp>
      <p:sp>
        <p:nvSpPr>
          <p:cNvPr id="9" name="Text Placeholder 8"/>
          <p:cNvSpPr>
            <a:spLocks noGrp="1"/>
          </p:cNvSpPr>
          <p:nvPr>
            <p:ph type="body" sz="quarter" idx="14"/>
          </p:nvPr>
        </p:nvSpPr>
        <p:spPr>
          <a:xfrm>
            <a:off x="838200" y="4343400"/>
            <a:ext cx="7010400" cy="1066799"/>
          </a:xfrm>
        </p:spPr>
        <p:txBody>
          <a:bodyPr anchor="b">
            <a:noAutofit/>
          </a:bodyPr>
          <a:lstStyle>
            <a:lvl1pPr marL="0" indent="0" algn="ctr">
              <a:spcBef>
                <a:spcPts val="0"/>
              </a:spcBef>
              <a:buNone/>
              <a:defRPr sz="3600" baseline="0">
                <a:latin typeface="Arial" pitchFamily="34" charset="0"/>
                <a:ea typeface="Verdana" pitchFamily="34" charset="0"/>
                <a:cs typeface="Arial" pitchFamily="34" charset="0"/>
              </a:defRPr>
            </a:lvl1pPr>
            <a:lvl2pPr marL="0" indent="0">
              <a:spcBef>
                <a:spcPts val="0"/>
              </a:spcBef>
              <a:buNone/>
              <a:defRPr sz="4400"/>
            </a:lvl2pPr>
            <a:lvl3pPr marL="0" indent="0">
              <a:spcBef>
                <a:spcPts val="0"/>
              </a:spcBef>
              <a:buNone/>
              <a:defRPr sz="4400"/>
            </a:lvl3pPr>
            <a:lvl4pPr marL="0" indent="0">
              <a:spcBef>
                <a:spcPts val="0"/>
              </a:spcBef>
              <a:buNone/>
              <a:defRPr sz="4400"/>
            </a:lvl4pPr>
            <a:lvl5pPr marL="0" indent="0">
              <a:spcBef>
                <a:spcPts val="0"/>
              </a:spcBef>
              <a:buNone/>
              <a:defRPr sz="4400"/>
            </a:lvl5pPr>
            <a:lvl6pPr marL="0" indent="0">
              <a:spcBef>
                <a:spcPts val="0"/>
              </a:spcBef>
              <a:buNone/>
              <a:defRPr sz="4400"/>
            </a:lvl6pPr>
            <a:lvl7pPr marL="0" indent="0">
              <a:spcBef>
                <a:spcPts val="0"/>
              </a:spcBef>
              <a:buNone/>
              <a:defRPr sz="4400"/>
            </a:lvl7pPr>
            <a:lvl8pPr marL="0" indent="0">
              <a:spcBef>
                <a:spcPts val="0"/>
              </a:spcBef>
              <a:buNone/>
              <a:defRPr sz="4400"/>
            </a:lvl8pPr>
            <a:lvl9pPr marL="0" indent="0">
              <a:spcBef>
                <a:spcPts val="0"/>
              </a:spcBef>
              <a:buNone/>
              <a:defRPr sz="4400"/>
            </a:lvl9pPr>
          </a:lstStyle>
          <a:p>
            <a:pPr lvl="0"/>
            <a:r>
              <a:rPr lang="en-US"/>
              <a:t>Click to edit Master text styles</a:t>
            </a:r>
          </a:p>
        </p:txBody>
      </p:sp>
      <p:sp>
        <p:nvSpPr>
          <p:cNvPr id="5" name="Content Placeholder 4"/>
          <p:cNvSpPr>
            <a:spLocks noGrp="1"/>
          </p:cNvSpPr>
          <p:nvPr>
            <p:ph sz="quarter" idx="16"/>
          </p:nvPr>
        </p:nvSpPr>
        <p:spPr>
          <a:xfrm>
            <a:off x="1600200" y="6285230"/>
            <a:ext cx="7543800" cy="572770"/>
          </a:xfrm>
          <a:solidFill>
            <a:srgbClr val="213B74"/>
          </a:solidFill>
        </p:spPr>
        <p:txBody>
          <a:bodyPr>
            <a:noAutofit/>
          </a:bodyPr>
          <a:lstStyle>
            <a:lvl1pPr algn="ctr">
              <a:defRPr sz="1100">
                <a:latin typeface="Arial" pitchFamily="34" charset="0"/>
                <a:cs typeface="Arial" pitchFamily="34" charset="0"/>
              </a:defRPr>
            </a:lvl1pPr>
            <a:lvl2pPr>
              <a:defRPr sz="1100">
                <a:latin typeface="Arial" pitchFamily="34" charset="0"/>
                <a:cs typeface="Arial" pitchFamily="34" charset="0"/>
              </a:defRPr>
            </a:lvl2pPr>
            <a:lvl3pPr>
              <a:defRPr sz="1100">
                <a:latin typeface="Arial" pitchFamily="34" charset="0"/>
                <a:cs typeface="Arial" pitchFamily="34" charset="0"/>
              </a:defRPr>
            </a:lvl3pPr>
            <a:lvl4pPr>
              <a:defRPr sz="1100">
                <a:latin typeface="Arial" pitchFamily="34" charset="0"/>
                <a:cs typeface="Arial" pitchFamily="34" charset="0"/>
              </a:defRPr>
            </a:lvl4pPr>
            <a:lvl5pPr>
              <a:defRPr sz="1100">
                <a:latin typeface="Arial" pitchFamily="34" charset="0"/>
                <a:cs typeface="Arial" pitchFamily="34" charset="0"/>
              </a:defRPr>
            </a:lvl5pPr>
          </a:lstStyle>
          <a:p>
            <a:pPr lvl="0"/>
            <a:r>
              <a:rPr lang="en-US"/>
              <a:t>Click to edit Master text styles</a:t>
            </a:r>
          </a:p>
        </p:txBody>
      </p:sp>
    </p:spTree>
    <p:extLst>
      <p:ext uri="{BB962C8B-B14F-4D97-AF65-F5344CB8AC3E}">
        <p14:creationId xmlns:p14="http://schemas.microsoft.com/office/powerpoint/2010/main" val="3060275269"/>
      </p:ext>
    </p:extLst>
  </p:cSld>
  <p:clrMapOvr>
    <a:masterClrMapping/>
  </p:clrMapOvr>
  <p:transition spd="slow"/>
  <p:hf sldNum="0" hdr="0" dt="0"/>
</p:sldLayout>
</file>

<file path=ppt/slideLayouts/slideLayout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8153400" cy="1143000"/>
          </a:xfrm>
        </p:spPr>
        <p:txBody>
          <a:bodyPr/>
          <a:lstStyle>
            <a:lvl1pPr algn="l">
              <a:buNone/>
              <a:defRPr sz="4400" b="0"/>
            </a:lvl1pPr>
          </a:lstStyle>
          <a:p>
            <a:r>
              <a:rPr lang="en-US" dirty="0"/>
              <a:t>Click to edit Master title style</a:t>
            </a:r>
          </a:p>
        </p:txBody>
      </p:sp>
      <p:sp>
        <p:nvSpPr>
          <p:cNvPr id="3" name="Text Placeholder 2"/>
          <p:cNvSpPr>
            <a:spLocks noGrp="1"/>
          </p:cNvSpPr>
          <p:nvPr>
            <p:ph type="body" idx="2"/>
          </p:nvPr>
        </p:nvSpPr>
        <p:spPr>
          <a:xfrm>
            <a:off x="609600" y="1752600"/>
            <a:ext cx="2057400" cy="4343400"/>
          </a:xfrm>
          <a:noFill/>
          <a:ln w="50800" cap="sq" cmpd="dbl" algn="ctr">
            <a:solidFill>
              <a:srgbClr val="213B74"/>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2600">
                <a:solidFill>
                  <a:schemeClr val="tx1"/>
                </a:solidFill>
              </a:defRPr>
            </a:lvl1pPr>
            <a:lvl2pPr>
              <a:buNone/>
              <a:defRPr sz="1200"/>
            </a:lvl2pPr>
            <a:lvl3pPr>
              <a:buNone/>
              <a:defRPr sz="1000"/>
            </a:lvl3pPr>
            <a:lvl4pPr>
              <a:buNone/>
              <a:defRPr sz="900"/>
            </a:lvl4pPr>
            <a:lvl5pPr>
              <a:buNone/>
              <a:defRPr sz="900"/>
            </a:lvl5pPr>
          </a:lstStyle>
          <a:p>
            <a:pPr lvl="0"/>
            <a:r>
              <a:rPr lang="en-US" dirty="0"/>
              <a:t>Click to edit Master text styles</a:t>
            </a:r>
          </a:p>
        </p:txBody>
      </p:sp>
      <p:sp>
        <p:nvSpPr>
          <p:cNvPr id="9" name="Content Placeholder 8"/>
          <p:cNvSpPr>
            <a:spLocks noGrp="1"/>
          </p:cNvSpPr>
          <p:nvPr>
            <p:ph sz="quarter" idx="1"/>
          </p:nvPr>
        </p:nvSpPr>
        <p:spPr>
          <a:xfrm>
            <a:off x="2895600" y="1752600"/>
            <a:ext cx="5867400" cy="44196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982074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secHead" preserve="1">
  <p:cSld name="1_Section Header">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1371600"/>
            <a:ext cx="7391400" cy="5257800"/>
          </a:xfrm>
        </p:spPr>
        <p:txBody>
          <a:bodyPr/>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dirty="0"/>
              <a:t>Click to edit Master text styles</a:t>
            </a:r>
          </a:p>
        </p:txBody>
      </p:sp>
      <p:sp>
        <p:nvSpPr>
          <p:cNvPr id="2" name="Title 1"/>
          <p:cNvSpPr>
            <a:spLocks noGrp="1"/>
          </p:cNvSpPr>
          <p:nvPr>
            <p:ph type="title"/>
          </p:nvPr>
        </p:nvSpPr>
        <p:spPr>
          <a:xfrm>
            <a:off x="1390650" y="228600"/>
            <a:ext cx="7620000" cy="990600"/>
          </a:xfrm>
        </p:spPr>
        <p:txBody>
          <a:bodyPr/>
          <a:lstStyle>
            <a:lvl1pPr algn="l">
              <a:buNone/>
              <a:defRPr sz="4400" b="0" cap="none" baseline="0">
                <a:solidFill>
                  <a:srgbClr val="FFFFFF"/>
                </a:solidFill>
              </a:defRPr>
            </a:lvl1pPr>
          </a:lstStyle>
          <a:p>
            <a:r>
              <a:rPr lang="en-US"/>
              <a:t>Click to edit Master title style</a:t>
            </a:r>
            <a:endParaRPr lang="en-US" dirty="0"/>
          </a:p>
        </p:txBody>
      </p:sp>
      <p:sp>
        <p:nvSpPr>
          <p:cNvPr id="4" name="Slide Number Placeholder 12"/>
          <p:cNvSpPr>
            <a:spLocks noGrp="1"/>
          </p:cNvSpPr>
          <p:nvPr>
            <p:ph type="sldNum" sz="quarter" idx="10"/>
          </p:nvPr>
        </p:nvSpPr>
        <p:spPr>
          <a:xfrm>
            <a:off x="0" y="373063"/>
            <a:ext cx="1295400" cy="701675"/>
          </a:xfrm>
          <a:prstGeom prst="rect">
            <a:avLst/>
          </a:prstGeom>
        </p:spPr>
        <p:txBody>
          <a:bodyPr vert="horz" wrap="square" lIns="91440" tIns="45720" rIns="91440" bIns="45720" numCol="1" anchor="t" anchorCtr="0" compatLnSpc="1">
            <a:prstTxWarp prst="textNoShape">
              <a:avLst/>
            </a:prstTxWarp>
            <a:noAutofit/>
          </a:bodyPr>
          <a:lstStyle>
            <a:lvl1pPr>
              <a:defRPr sz="2400"/>
            </a:lvl1pPr>
          </a:lstStyle>
          <a:p>
            <a:fld id="{307E4EE7-1491-4D33-9C46-9C2802B9691A}" type="slidenum">
              <a:rPr lang="en-US"/>
              <a:pPr/>
              <a:t>‹#›</a:t>
            </a:fld>
            <a:endParaRPr lang="en-US"/>
          </a:p>
        </p:txBody>
      </p:sp>
    </p:spTree>
    <p:extLst>
      <p:ext uri="{BB962C8B-B14F-4D97-AF65-F5344CB8AC3E}">
        <p14:creationId xmlns:p14="http://schemas.microsoft.com/office/powerpoint/2010/main" val="2534507277"/>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2_Title Slide">
    <p:spTree>
      <p:nvGrpSpPr>
        <p:cNvPr id="1" name=""/>
        <p:cNvGrpSpPr/>
        <p:nvPr/>
      </p:nvGrpSpPr>
      <p:grpSpPr>
        <a:xfrm>
          <a:off x="0" y="0"/>
          <a:ext cx="0" cy="0"/>
          <a:chOff x="0" y="0"/>
          <a:chExt cx="0" cy="0"/>
        </a:xfrm>
      </p:grpSpPr>
      <p:sp>
        <p:nvSpPr>
          <p:cNvPr id="6" name="Rectangle 5"/>
          <p:cNvSpPr/>
          <p:nvPr/>
        </p:nvSpPr>
        <p:spPr bwMode="white">
          <a:xfrm>
            <a:off x="0" y="0"/>
            <a:ext cx="9144000" cy="1371600"/>
          </a:xfrm>
          <a:prstGeom prst="rect">
            <a:avLst/>
          </a:prstGeom>
          <a:solidFill>
            <a:srgbClr val="213B7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Clr>
                <a:srgbClr val="59305B"/>
              </a:buClr>
              <a:defRPr/>
            </a:pPr>
            <a:endParaRPr lang="en-US" dirty="0"/>
          </a:p>
        </p:txBody>
      </p:sp>
      <p:sp>
        <p:nvSpPr>
          <p:cNvPr id="7" name="Rectangle 6"/>
          <p:cNvSpPr/>
          <p:nvPr/>
        </p:nvSpPr>
        <p:spPr bwMode="white">
          <a:xfrm>
            <a:off x="-7938" y="6248400"/>
            <a:ext cx="9161463" cy="630238"/>
          </a:xfrm>
          <a:prstGeom prst="rect">
            <a:avLst/>
          </a:prstGeom>
          <a:solidFill>
            <a:srgbClr val="213B7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1" name="Title 10"/>
          <p:cNvSpPr>
            <a:spLocks noGrp="1"/>
          </p:cNvSpPr>
          <p:nvPr>
            <p:ph type="title"/>
          </p:nvPr>
        </p:nvSpPr>
        <p:spPr>
          <a:xfrm>
            <a:off x="457200" y="1752600"/>
            <a:ext cx="8229600" cy="914400"/>
          </a:xfrm>
          <a:noFill/>
        </p:spPr>
        <p:txBody>
          <a:bodyPr anchor="t">
            <a:noAutofit/>
          </a:bodyPr>
          <a:lstStyle>
            <a:lvl1pPr>
              <a:defRPr sz="3600">
                <a:solidFill>
                  <a:schemeClr val="tx1"/>
                </a:solidFill>
                <a:latin typeface="Arial" pitchFamily="34" charset="0"/>
                <a:ea typeface="Verdana" pitchFamily="34" charset="0"/>
                <a:cs typeface="Arial" pitchFamily="34" charset="0"/>
              </a:defRPr>
            </a:lvl1pPr>
          </a:lstStyle>
          <a:p>
            <a:r>
              <a:rPr lang="en-US" dirty="0"/>
              <a:t>Click to edit Master title style</a:t>
            </a:r>
          </a:p>
        </p:txBody>
      </p:sp>
      <p:sp>
        <p:nvSpPr>
          <p:cNvPr id="9" name="Text Placeholder 8"/>
          <p:cNvSpPr>
            <a:spLocks noGrp="1"/>
          </p:cNvSpPr>
          <p:nvPr>
            <p:ph type="body" sz="quarter" idx="14"/>
          </p:nvPr>
        </p:nvSpPr>
        <p:spPr>
          <a:xfrm>
            <a:off x="838200" y="4343400"/>
            <a:ext cx="7010400" cy="1066799"/>
          </a:xfrm>
        </p:spPr>
        <p:txBody>
          <a:bodyPr anchor="b">
            <a:noAutofit/>
          </a:bodyPr>
          <a:lstStyle>
            <a:lvl1pPr marL="0" indent="0" algn="ctr">
              <a:spcBef>
                <a:spcPts val="0"/>
              </a:spcBef>
              <a:buNone/>
              <a:defRPr sz="3600" baseline="0">
                <a:latin typeface="Arial" pitchFamily="34" charset="0"/>
                <a:ea typeface="Verdana" pitchFamily="34" charset="0"/>
                <a:cs typeface="Arial" pitchFamily="34" charset="0"/>
              </a:defRPr>
            </a:lvl1pPr>
            <a:lvl2pPr marL="0" indent="0">
              <a:spcBef>
                <a:spcPts val="0"/>
              </a:spcBef>
              <a:buNone/>
              <a:defRPr sz="4400"/>
            </a:lvl2pPr>
            <a:lvl3pPr marL="0" indent="0">
              <a:spcBef>
                <a:spcPts val="0"/>
              </a:spcBef>
              <a:buNone/>
              <a:defRPr sz="4400"/>
            </a:lvl3pPr>
            <a:lvl4pPr marL="0" indent="0">
              <a:spcBef>
                <a:spcPts val="0"/>
              </a:spcBef>
              <a:buNone/>
              <a:defRPr sz="4400"/>
            </a:lvl4pPr>
            <a:lvl5pPr marL="0" indent="0">
              <a:spcBef>
                <a:spcPts val="0"/>
              </a:spcBef>
              <a:buNone/>
              <a:defRPr sz="4400"/>
            </a:lvl5pPr>
            <a:lvl6pPr marL="0" indent="0">
              <a:spcBef>
                <a:spcPts val="0"/>
              </a:spcBef>
              <a:buNone/>
              <a:defRPr sz="4400"/>
            </a:lvl6pPr>
            <a:lvl7pPr marL="0" indent="0">
              <a:spcBef>
                <a:spcPts val="0"/>
              </a:spcBef>
              <a:buNone/>
              <a:defRPr sz="4400"/>
            </a:lvl7pPr>
            <a:lvl8pPr marL="0" indent="0">
              <a:spcBef>
                <a:spcPts val="0"/>
              </a:spcBef>
              <a:buNone/>
              <a:defRPr sz="4400"/>
            </a:lvl8pPr>
            <a:lvl9pPr marL="0" indent="0">
              <a:spcBef>
                <a:spcPts val="0"/>
              </a:spcBef>
              <a:buNone/>
              <a:defRPr sz="4400"/>
            </a:lvl9pPr>
          </a:lstStyle>
          <a:p>
            <a:pPr lvl="0"/>
            <a:r>
              <a:rPr lang="en-US"/>
              <a:t>Click to edit Master text styles</a:t>
            </a:r>
          </a:p>
        </p:txBody>
      </p:sp>
      <p:sp>
        <p:nvSpPr>
          <p:cNvPr id="5" name="Content Placeholder 4"/>
          <p:cNvSpPr>
            <a:spLocks noGrp="1"/>
          </p:cNvSpPr>
          <p:nvPr>
            <p:ph sz="quarter" idx="16"/>
          </p:nvPr>
        </p:nvSpPr>
        <p:spPr>
          <a:xfrm>
            <a:off x="1600200" y="6285230"/>
            <a:ext cx="7543800" cy="572770"/>
          </a:xfrm>
          <a:solidFill>
            <a:srgbClr val="213B74"/>
          </a:solidFill>
        </p:spPr>
        <p:txBody>
          <a:bodyPr>
            <a:noAutofit/>
          </a:bodyPr>
          <a:lstStyle>
            <a:lvl1pPr algn="ctr">
              <a:defRPr sz="1100">
                <a:latin typeface="Arial" pitchFamily="34" charset="0"/>
                <a:cs typeface="Arial" pitchFamily="34" charset="0"/>
              </a:defRPr>
            </a:lvl1pPr>
            <a:lvl2pPr>
              <a:defRPr sz="1100">
                <a:latin typeface="Arial" pitchFamily="34" charset="0"/>
                <a:cs typeface="Arial" pitchFamily="34" charset="0"/>
              </a:defRPr>
            </a:lvl2pPr>
            <a:lvl3pPr>
              <a:defRPr sz="1100">
                <a:latin typeface="Arial" pitchFamily="34" charset="0"/>
                <a:cs typeface="Arial" pitchFamily="34" charset="0"/>
              </a:defRPr>
            </a:lvl3pPr>
            <a:lvl4pPr>
              <a:defRPr sz="1100">
                <a:latin typeface="Arial" pitchFamily="34" charset="0"/>
                <a:cs typeface="Arial" pitchFamily="34" charset="0"/>
              </a:defRPr>
            </a:lvl4pPr>
            <a:lvl5pPr>
              <a:defRPr sz="1100">
                <a:latin typeface="Arial" pitchFamily="34" charset="0"/>
                <a:cs typeface="Arial" pitchFamily="34" charset="0"/>
              </a:defRPr>
            </a:lvl5pPr>
          </a:lstStyle>
          <a:p>
            <a:pPr lvl="0"/>
            <a:r>
              <a:rPr lang="en-US"/>
              <a:t>Click to edit Master text styles</a:t>
            </a:r>
          </a:p>
        </p:txBody>
      </p:sp>
    </p:spTree>
    <p:extLst>
      <p:ext uri="{BB962C8B-B14F-4D97-AF65-F5344CB8AC3E}">
        <p14:creationId xmlns:p14="http://schemas.microsoft.com/office/powerpoint/2010/main" val="3663029250"/>
      </p:ext>
    </p:extLst>
  </p:cSld>
  <p:clrMapOvr>
    <a:masterClrMapping/>
  </p:clrMapOvr>
  <p:transition spd="slow"/>
  <p:hf sldNum="0" hdr="0" dt="0"/>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p:cNvSpPr>
            <a:spLocks noGrp="1"/>
          </p:cNvSpPr>
          <p:nvPr>
            <p:ph sz="quarter" idx="2"/>
          </p:nvPr>
        </p:nvSpPr>
        <p:spPr>
          <a:xfrm>
            <a:off x="4844901"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7"/>
          <p:cNvSpPr>
            <a:spLocks noGrp="1"/>
          </p:cNvSpPr>
          <p:nvPr>
            <p:ph type="dt" sz="half" idx="10"/>
          </p:nvPr>
        </p:nvSpPr>
        <p:spPr>
          <a:xfrm>
            <a:off x="6096000" y="6248400"/>
            <a:ext cx="2667000" cy="365125"/>
          </a:xfrm>
          <a:prstGeom prst="rect">
            <a:avLst/>
          </a:prstGeom>
        </p:spPr>
        <p:txBody>
          <a:bodyPr rtlCol="0"/>
          <a:lstStyle>
            <a:lvl1pPr algn="l">
              <a:defRPr>
                <a:latin typeface="Arial" panose="020B0604020202020204" pitchFamily="34" charset="0"/>
                <a:ea typeface="+mn-ea"/>
                <a:cs typeface="+mn-cs"/>
              </a:defRPr>
            </a:lvl1pPr>
          </a:lstStyle>
          <a:p>
            <a:pPr>
              <a:defRPr/>
            </a:pPr>
            <a:endParaRPr lang="en-US"/>
          </a:p>
        </p:txBody>
      </p:sp>
      <p:sp>
        <p:nvSpPr>
          <p:cNvPr id="6" name="Slide Number Placeholder 9"/>
          <p:cNvSpPr>
            <a:spLocks noGrp="1"/>
          </p:cNvSpPr>
          <p:nvPr>
            <p:ph type="sldNum" sz="quarter" idx="11"/>
          </p:nvPr>
        </p:nvSpPr>
        <p:spPr>
          <a:xfrm>
            <a:off x="0" y="1271588"/>
            <a:ext cx="533400" cy="244475"/>
          </a:xfrm>
          <a:prstGeom prst="rect">
            <a:avLst/>
          </a:prstGeom>
        </p:spPr>
        <p:txBody>
          <a:bodyPr vert="horz" wrap="square" lIns="91440" tIns="45720" rIns="91440" bIns="45720" numCol="1" anchor="t" anchorCtr="0" compatLnSpc="1">
            <a:prstTxWarp prst="textNoShape">
              <a:avLst/>
            </a:prstTxWarp>
          </a:bodyPr>
          <a:lstStyle>
            <a:lvl1pPr>
              <a:defRPr/>
            </a:lvl1pPr>
          </a:lstStyle>
          <a:p>
            <a:fld id="{99044131-3B54-49CE-B9CA-43BDA44AD6F8}" type="slidenum">
              <a:rPr lang="en-US"/>
              <a:pPr/>
              <a:t>‹#›</a:t>
            </a:fld>
            <a:endParaRPr lang="en-US"/>
          </a:p>
        </p:txBody>
      </p:sp>
      <p:sp>
        <p:nvSpPr>
          <p:cNvPr id="7" name="Footer Placeholder 11"/>
          <p:cNvSpPr>
            <a:spLocks noGrp="1"/>
          </p:cNvSpPr>
          <p:nvPr>
            <p:ph type="ftr" sz="quarter" idx="12"/>
          </p:nvPr>
        </p:nvSpPr>
        <p:spPr>
          <a:xfrm>
            <a:off x="609600" y="6248400"/>
            <a:ext cx="5421313" cy="365125"/>
          </a:xfrm>
          <a:prstGeom prst="rect">
            <a:avLst/>
          </a:prstGeom>
        </p:spPr>
        <p:txBody>
          <a:bodyPr vert="horz" wrap="square" lIns="91440" tIns="45720" rIns="91440" bIns="45720" numCol="1" anchor="t" anchorCtr="0" compatLnSpc="1">
            <a:prstTxWarp prst="textNoShape">
              <a:avLst/>
            </a:prstTxWarp>
          </a:bodyPr>
          <a:lstStyle>
            <a:lvl1pPr>
              <a:defRPr/>
            </a:lvl1pPr>
          </a:lstStyle>
          <a:p>
            <a:r>
              <a:rPr lang="en-US"/>
              <a:t>© 2016 Cengage Learning. All Rights Reserved.</a:t>
            </a:r>
          </a:p>
        </p:txBody>
      </p:sp>
    </p:spTree>
    <p:extLst>
      <p:ext uri="{BB962C8B-B14F-4D97-AF65-F5344CB8AC3E}">
        <p14:creationId xmlns:p14="http://schemas.microsoft.com/office/powerpoint/2010/main" val="13011931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userDrawn="1">
  <p:cSld name="3_Title Slide">
    <p:spTree>
      <p:nvGrpSpPr>
        <p:cNvPr id="1" name=""/>
        <p:cNvGrpSpPr/>
        <p:nvPr/>
      </p:nvGrpSpPr>
      <p:grpSpPr>
        <a:xfrm>
          <a:off x="0" y="0"/>
          <a:ext cx="0" cy="0"/>
          <a:chOff x="0" y="0"/>
          <a:chExt cx="0" cy="0"/>
        </a:xfrm>
      </p:grpSpPr>
      <p:sp>
        <p:nvSpPr>
          <p:cNvPr id="6" name="Rectangle 5"/>
          <p:cNvSpPr/>
          <p:nvPr/>
        </p:nvSpPr>
        <p:spPr bwMode="white">
          <a:xfrm>
            <a:off x="0" y="0"/>
            <a:ext cx="9144000" cy="1371600"/>
          </a:xfrm>
          <a:prstGeom prst="rect">
            <a:avLst/>
          </a:prstGeom>
          <a:solidFill>
            <a:srgbClr val="213B7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Clr>
                <a:srgbClr val="59305B"/>
              </a:buClr>
              <a:defRPr/>
            </a:pPr>
            <a:endParaRPr lang="en-US" dirty="0"/>
          </a:p>
        </p:txBody>
      </p:sp>
      <p:sp>
        <p:nvSpPr>
          <p:cNvPr id="7" name="Rectangle 6"/>
          <p:cNvSpPr/>
          <p:nvPr/>
        </p:nvSpPr>
        <p:spPr bwMode="white">
          <a:xfrm>
            <a:off x="-7938" y="6248400"/>
            <a:ext cx="9161463" cy="630238"/>
          </a:xfrm>
          <a:prstGeom prst="rect">
            <a:avLst/>
          </a:prstGeom>
          <a:solidFill>
            <a:srgbClr val="213B7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1" name="Title 10"/>
          <p:cNvSpPr>
            <a:spLocks noGrp="1"/>
          </p:cNvSpPr>
          <p:nvPr>
            <p:ph type="title"/>
          </p:nvPr>
        </p:nvSpPr>
        <p:spPr>
          <a:xfrm>
            <a:off x="457200" y="1752600"/>
            <a:ext cx="8229600" cy="914400"/>
          </a:xfrm>
          <a:noFill/>
        </p:spPr>
        <p:txBody>
          <a:bodyPr anchor="t">
            <a:noAutofit/>
          </a:bodyPr>
          <a:lstStyle>
            <a:lvl1pPr>
              <a:defRPr sz="3600">
                <a:solidFill>
                  <a:schemeClr val="tx1"/>
                </a:solidFill>
                <a:latin typeface="Arial" pitchFamily="34" charset="0"/>
                <a:ea typeface="Verdana" pitchFamily="34" charset="0"/>
                <a:cs typeface="Arial" pitchFamily="34" charset="0"/>
              </a:defRPr>
            </a:lvl1pPr>
          </a:lstStyle>
          <a:p>
            <a:r>
              <a:rPr lang="en-US" dirty="0"/>
              <a:t>Click to edit Master title style</a:t>
            </a:r>
          </a:p>
        </p:txBody>
      </p:sp>
      <p:sp>
        <p:nvSpPr>
          <p:cNvPr id="9" name="Text Placeholder 8"/>
          <p:cNvSpPr>
            <a:spLocks noGrp="1"/>
          </p:cNvSpPr>
          <p:nvPr>
            <p:ph type="body" sz="quarter" idx="14"/>
          </p:nvPr>
        </p:nvSpPr>
        <p:spPr>
          <a:xfrm>
            <a:off x="838200" y="4343400"/>
            <a:ext cx="7010400" cy="1066799"/>
          </a:xfrm>
        </p:spPr>
        <p:txBody>
          <a:bodyPr anchor="b">
            <a:noAutofit/>
          </a:bodyPr>
          <a:lstStyle>
            <a:lvl1pPr marL="0" indent="0" algn="ctr">
              <a:spcBef>
                <a:spcPts val="0"/>
              </a:spcBef>
              <a:buNone/>
              <a:defRPr sz="3600" baseline="0">
                <a:latin typeface="Arial" pitchFamily="34" charset="0"/>
                <a:ea typeface="Verdana" pitchFamily="34" charset="0"/>
                <a:cs typeface="Arial" pitchFamily="34" charset="0"/>
              </a:defRPr>
            </a:lvl1pPr>
            <a:lvl2pPr marL="0" indent="0">
              <a:spcBef>
                <a:spcPts val="0"/>
              </a:spcBef>
              <a:buNone/>
              <a:defRPr sz="4400"/>
            </a:lvl2pPr>
            <a:lvl3pPr marL="0" indent="0">
              <a:spcBef>
                <a:spcPts val="0"/>
              </a:spcBef>
              <a:buNone/>
              <a:defRPr sz="4400"/>
            </a:lvl3pPr>
            <a:lvl4pPr marL="0" indent="0">
              <a:spcBef>
                <a:spcPts val="0"/>
              </a:spcBef>
              <a:buNone/>
              <a:defRPr sz="4400"/>
            </a:lvl4pPr>
            <a:lvl5pPr marL="0" indent="0">
              <a:spcBef>
                <a:spcPts val="0"/>
              </a:spcBef>
              <a:buNone/>
              <a:defRPr sz="4400"/>
            </a:lvl5pPr>
            <a:lvl6pPr marL="0" indent="0">
              <a:spcBef>
                <a:spcPts val="0"/>
              </a:spcBef>
              <a:buNone/>
              <a:defRPr sz="4400"/>
            </a:lvl6pPr>
            <a:lvl7pPr marL="0" indent="0">
              <a:spcBef>
                <a:spcPts val="0"/>
              </a:spcBef>
              <a:buNone/>
              <a:defRPr sz="4400"/>
            </a:lvl7pPr>
            <a:lvl8pPr marL="0" indent="0">
              <a:spcBef>
                <a:spcPts val="0"/>
              </a:spcBef>
              <a:buNone/>
              <a:defRPr sz="4400"/>
            </a:lvl8pPr>
            <a:lvl9pPr marL="0" indent="0">
              <a:spcBef>
                <a:spcPts val="0"/>
              </a:spcBef>
              <a:buNone/>
              <a:defRPr sz="4400"/>
            </a:lvl9pPr>
          </a:lstStyle>
          <a:p>
            <a:pPr lvl="0"/>
            <a:r>
              <a:rPr lang="en-US"/>
              <a:t>Click to edit Master text styles</a:t>
            </a:r>
          </a:p>
        </p:txBody>
      </p:sp>
      <p:sp>
        <p:nvSpPr>
          <p:cNvPr id="5" name="Content Placeholder 4"/>
          <p:cNvSpPr>
            <a:spLocks noGrp="1"/>
          </p:cNvSpPr>
          <p:nvPr>
            <p:ph sz="quarter" idx="16"/>
          </p:nvPr>
        </p:nvSpPr>
        <p:spPr>
          <a:xfrm>
            <a:off x="1600200" y="6285230"/>
            <a:ext cx="7543800" cy="572770"/>
          </a:xfrm>
          <a:solidFill>
            <a:srgbClr val="213B74"/>
          </a:solidFill>
        </p:spPr>
        <p:txBody>
          <a:bodyPr>
            <a:noAutofit/>
          </a:bodyPr>
          <a:lstStyle>
            <a:lvl1pPr algn="ctr">
              <a:defRPr sz="1100">
                <a:latin typeface="Arial" pitchFamily="34" charset="0"/>
                <a:cs typeface="Arial" pitchFamily="34" charset="0"/>
              </a:defRPr>
            </a:lvl1pPr>
            <a:lvl2pPr>
              <a:defRPr sz="1100">
                <a:latin typeface="Arial" pitchFamily="34" charset="0"/>
                <a:cs typeface="Arial" pitchFamily="34" charset="0"/>
              </a:defRPr>
            </a:lvl2pPr>
            <a:lvl3pPr>
              <a:defRPr sz="1100">
                <a:latin typeface="Arial" pitchFamily="34" charset="0"/>
                <a:cs typeface="Arial" pitchFamily="34" charset="0"/>
              </a:defRPr>
            </a:lvl3pPr>
            <a:lvl4pPr>
              <a:defRPr sz="1100">
                <a:latin typeface="Arial" pitchFamily="34" charset="0"/>
                <a:cs typeface="Arial" pitchFamily="34" charset="0"/>
              </a:defRPr>
            </a:lvl4pPr>
            <a:lvl5pPr>
              <a:defRPr sz="1100">
                <a:latin typeface="Arial" pitchFamily="34" charset="0"/>
                <a:cs typeface="Arial" pitchFamily="34" charset="0"/>
              </a:defRPr>
            </a:lvl5pPr>
          </a:lstStyle>
          <a:p>
            <a:pPr lvl="0"/>
            <a:r>
              <a:rPr lang="en-US"/>
              <a:t>Click to edit Master text styles</a:t>
            </a:r>
          </a:p>
        </p:txBody>
      </p:sp>
      <p:sp>
        <p:nvSpPr>
          <p:cNvPr id="3" name="Picture Placeholder 2"/>
          <p:cNvSpPr>
            <a:spLocks noGrp="1"/>
          </p:cNvSpPr>
          <p:nvPr>
            <p:ph type="pic" sz="quarter" idx="17"/>
          </p:nvPr>
        </p:nvSpPr>
        <p:spPr>
          <a:xfrm>
            <a:off x="304800" y="2133600"/>
            <a:ext cx="3429000" cy="3048000"/>
          </a:xfrm>
        </p:spPr>
        <p:txBody>
          <a:bodyPr/>
          <a:lstStyle/>
          <a:p>
            <a:endParaRPr lang="ba-RU"/>
          </a:p>
        </p:txBody>
      </p:sp>
      <p:sp>
        <p:nvSpPr>
          <p:cNvPr id="8" name="Picture Placeholder 7"/>
          <p:cNvSpPr>
            <a:spLocks noGrp="1"/>
          </p:cNvSpPr>
          <p:nvPr>
            <p:ph type="pic" sz="quarter" idx="18"/>
          </p:nvPr>
        </p:nvSpPr>
        <p:spPr>
          <a:xfrm>
            <a:off x="152400" y="6389687"/>
            <a:ext cx="914400" cy="315913"/>
          </a:xfrm>
        </p:spPr>
        <p:txBody>
          <a:bodyPr/>
          <a:lstStyle/>
          <a:p>
            <a:endParaRPr lang="ba-RU"/>
          </a:p>
        </p:txBody>
      </p:sp>
    </p:spTree>
    <p:extLst>
      <p:ext uri="{BB962C8B-B14F-4D97-AF65-F5344CB8AC3E}">
        <p14:creationId xmlns:p14="http://schemas.microsoft.com/office/powerpoint/2010/main" val="3409386024"/>
      </p:ext>
    </p:extLst>
  </p:cSld>
  <p:clrMapOvr>
    <a:masterClrMapping/>
  </p:clrMapOvr>
  <p:transition spd="slow"/>
  <p:hf sldNum="0" hd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Content Placeholder 1"/>
          <p:cNvSpPr>
            <a:spLocks noGrp="1"/>
          </p:cNvSpPr>
          <p:nvPr>
            <p:ph type="title"/>
          </p:nvPr>
        </p:nvSpPr>
        <p:spPr bwMode="auto">
          <a:xfrm>
            <a:off x="457200" y="26988"/>
            <a:ext cx="8229600" cy="10398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Content Placeholder 2"/>
          <p:cNvSpPr>
            <a:spLocks noGrp="1"/>
          </p:cNvSpPr>
          <p:nvPr>
            <p:ph type="body" idx="1"/>
          </p:nvPr>
        </p:nvSpPr>
        <p:spPr bwMode="auto">
          <a:xfrm>
            <a:off x="228600" y="1295400"/>
            <a:ext cx="8763000" cy="48307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p:cNvSpPr/>
          <p:nvPr/>
        </p:nvSpPr>
        <p:spPr bwMode="white">
          <a:xfrm>
            <a:off x="0" y="0"/>
            <a:ext cx="9144000" cy="1133475"/>
          </a:xfrm>
          <a:prstGeom prst="rect">
            <a:avLst/>
          </a:prstGeom>
          <a:solidFill>
            <a:srgbClr val="213B7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4" name="Rectangle 13"/>
          <p:cNvSpPr/>
          <p:nvPr/>
        </p:nvSpPr>
        <p:spPr bwMode="white">
          <a:xfrm>
            <a:off x="-7938" y="6248400"/>
            <a:ext cx="9161463" cy="630238"/>
          </a:xfrm>
          <a:prstGeom prst="rect">
            <a:avLst/>
          </a:prstGeom>
          <a:solidFill>
            <a:srgbClr val="213B7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5" name="Copyright" descr="Pearson: Copyright 2015, 2012, 2009"/>
          <p:cNvSpPr txBox="1">
            <a:spLocks noChangeArrowheads="1"/>
          </p:cNvSpPr>
          <p:nvPr/>
        </p:nvSpPr>
        <p:spPr bwMode="auto">
          <a:xfrm>
            <a:off x="2209800" y="6399213"/>
            <a:ext cx="6326188" cy="347662"/>
          </a:xfrm>
          <a:prstGeom prst="rect">
            <a:avLst/>
          </a:prstGeom>
          <a:solidFill>
            <a:srgbClr val="213B74"/>
          </a:solidFill>
          <a:ln w="9525">
            <a:noFill/>
            <a:miter lim="800000"/>
            <a:headEnd/>
            <a:tailEnd/>
          </a:ln>
        </p:spPr>
        <p:txBody>
          <a:bodyPr lIns="0" tIns="0" rIns="0" bIns="0" anchor="ct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pPr algn="ctr"/>
            <a:r>
              <a:rPr lang="en-US" sz="1200">
                <a:solidFill>
                  <a:schemeClr val="bg1"/>
                </a:solidFill>
              </a:rPr>
              <a:t>© 2020 Cengage. All rights reserved.</a:t>
            </a:r>
          </a:p>
        </p:txBody>
      </p:sp>
      <p:pic>
        <p:nvPicPr>
          <p:cNvPr id="8" name="Picture 7" title="Cengage Logo"/>
          <p:cNvPicPr>
            <a:picLocks noChangeAspect="1" noChangeArrowheads="1"/>
          </p:cNvPicPr>
          <p:nvPr userDrawn="1"/>
        </p:nvPicPr>
        <p:blipFill>
          <a:blip r:embed="rId10"/>
          <a:srcRect/>
          <a:stretch>
            <a:fillRect/>
          </a:stretch>
        </p:blipFill>
        <p:spPr bwMode="auto">
          <a:xfrm>
            <a:off x="236538" y="6396038"/>
            <a:ext cx="1360487" cy="304800"/>
          </a:xfrm>
          <a:prstGeom prst="rect">
            <a:avLst/>
          </a:prstGeom>
          <a:solidFill>
            <a:srgbClr val="213B74"/>
          </a:solidFill>
        </p:spPr>
      </p:pic>
    </p:spTree>
  </p:cSld>
  <p:clrMap bg1="lt1" tx1="dk1" bg2="lt2" tx2="dk2" accent1="accent1" accent2="accent2" accent3="accent3" accent4="accent4" accent5="accent5" accent6="accent6" hlink="hlink" folHlink="folHlink"/>
  <p:sldLayoutIdLst>
    <p:sldLayoutId id="2147484054" r:id="rId1"/>
    <p:sldLayoutId id="2147484055" r:id="rId2"/>
    <p:sldLayoutId id="2147484056" r:id="rId3"/>
    <p:sldLayoutId id="2147484053" r:id="rId4"/>
    <p:sldLayoutId id="2147484057" r:id="rId5"/>
    <p:sldLayoutId id="2147484058" r:id="rId6"/>
    <p:sldLayoutId id="2147484059" r:id="rId7"/>
    <p:sldLayoutId id="2147484061" r:id="rId8"/>
  </p:sldLayoutIdLst>
  <p:hf sldNum="0" hdr="0" dt="0"/>
  <p:txStyles>
    <p:titleStyle>
      <a:lvl1pPr algn="ctr" rtl="0" eaLnBrk="0" fontAlgn="base" hangingPunct="0">
        <a:spcBef>
          <a:spcPct val="0"/>
        </a:spcBef>
        <a:spcAft>
          <a:spcPct val="0"/>
        </a:spcAft>
        <a:defRPr sz="3600" kern="1200">
          <a:solidFill>
            <a:schemeClr val="bg1"/>
          </a:solidFill>
          <a:latin typeface="Arial" pitchFamily="34" charset="0"/>
          <a:ea typeface="MS PGothic" panose="020B0600070205080204" pitchFamily="34" charset="-128"/>
          <a:cs typeface="Arial" pitchFamily="34" charset="0"/>
        </a:defRPr>
      </a:lvl1pPr>
      <a:lvl2pPr algn="ctr" rtl="0" eaLnBrk="0" fontAlgn="base" hangingPunct="0">
        <a:spcBef>
          <a:spcPct val="0"/>
        </a:spcBef>
        <a:spcAft>
          <a:spcPct val="0"/>
        </a:spcAft>
        <a:defRPr sz="3600">
          <a:solidFill>
            <a:schemeClr val="bg1"/>
          </a:solidFill>
          <a:latin typeface="Arial" charset="0"/>
          <a:ea typeface="MS PGothic" panose="020B0600070205080204" pitchFamily="34" charset="-128"/>
          <a:cs typeface="Arial" charset="0"/>
        </a:defRPr>
      </a:lvl2pPr>
      <a:lvl3pPr algn="ctr" rtl="0" eaLnBrk="0" fontAlgn="base" hangingPunct="0">
        <a:spcBef>
          <a:spcPct val="0"/>
        </a:spcBef>
        <a:spcAft>
          <a:spcPct val="0"/>
        </a:spcAft>
        <a:defRPr sz="3600">
          <a:solidFill>
            <a:schemeClr val="bg1"/>
          </a:solidFill>
          <a:latin typeface="Arial" charset="0"/>
          <a:ea typeface="MS PGothic" panose="020B0600070205080204" pitchFamily="34" charset="-128"/>
          <a:cs typeface="Arial" charset="0"/>
        </a:defRPr>
      </a:lvl3pPr>
      <a:lvl4pPr algn="ctr" rtl="0" eaLnBrk="0" fontAlgn="base" hangingPunct="0">
        <a:spcBef>
          <a:spcPct val="0"/>
        </a:spcBef>
        <a:spcAft>
          <a:spcPct val="0"/>
        </a:spcAft>
        <a:defRPr sz="3600">
          <a:solidFill>
            <a:schemeClr val="bg1"/>
          </a:solidFill>
          <a:latin typeface="Arial" charset="0"/>
          <a:ea typeface="MS PGothic" panose="020B0600070205080204" pitchFamily="34" charset="-128"/>
          <a:cs typeface="Arial" charset="0"/>
        </a:defRPr>
      </a:lvl4pPr>
      <a:lvl5pPr algn="ctr" rtl="0" eaLnBrk="0" fontAlgn="base" hangingPunct="0">
        <a:spcBef>
          <a:spcPct val="0"/>
        </a:spcBef>
        <a:spcAft>
          <a:spcPct val="0"/>
        </a:spcAft>
        <a:defRPr sz="3600">
          <a:solidFill>
            <a:schemeClr val="bg1"/>
          </a:solidFill>
          <a:latin typeface="Arial" charset="0"/>
          <a:ea typeface="MS PGothic" panose="020B0600070205080204" pitchFamily="34" charset="-128"/>
          <a:cs typeface="Arial" charset="0"/>
        </a:defRPr>
      </a:lvl5pPr>
      <a:lvl6pPr marL="457200" algn="ctr" rtl="0" fontAlgn="base">
        <a:spcBef>
          <a:spcPct val="0"/>
        </a:spcBef>
        <a:spcAft>
          <a:spcPct val="0"/>
        </a:spcAft>
        <a:defRPr sz="3600">
          <a:solidFill>
            <a:schemeClr val="bg1"/>
          </a:solidFill>
          <a:latin typeface="Arial" charset="0"/>
          <a:ea typeface="ＭＳ Ｐゴシック" charset="0"/>
          <a:cs typeface="Arial" charset="0"/>
        </a:defRPr>
      </a:lvl6pPr>
      <a:lvl7pPr marL="914400" algn="ctr" rtl="0" fontAlgn="base">
        <a:spcBef>
          <a:spcPct val="0"/>
        </a:spcBef>
        <a:spcAft>
          <a:spcPct val="0"/>
        </a:spcAft>
        <a:defRPr sz="3600">
          <a:solidFill>
            <a:schemeClr val="bg1"/>
          </a:solidFill>
          <a:latin typeface="Arial" charset="0"/>
          <a:ea typeface="ＭＳ Ｐゴシック" charset="0"/>
          <a:cs typeface="Arial" charset="0"/>
        </a:defRPr>
      </a:lvl7pPr>
      <a:lvl8pPr marL="1371600" algn="ctr" rtl="0" fontAlgn="base">
        <a:spcBef>
          <a:spcPct val="0"/>
        </a:spcBef>
        <a:spcAft>
          <a:spcPct val="0"/>
        </a:spcAft>
        <a:defRPr sz="3600">
          <a:solidFill>
            <a:schemeClr val="bg1"/>
          </a:solidFill>
          <a:latin typeface="Arial" charset="0"/>
          <a:ea typeface="ＭＳ Ｐゴシック" charset="0"/>
          <a:cs typeface="Arial" charset="0"/>
        </a:defRPr>
      </a:lvl8pPr>
      <a:lvl9pPr marL="1828800" algn="ctr" rtl="0" fontAlgn="base">
        <a:spcBef>
          <a:spcPct val="0"/>
        </a:spcBef>
        <a:spcAft>
          <a:spcPct val="0"/>
        </a:spcAft>
        <a:defRPr sz="3600">
          <a:solidFill>
            <a:schemeClr val="bg1"/>
          </a:solidFill>
          <a:latin typeface="Arial" charset="0"/>
          <a:ea typeface="ＭＳ Ｐゴシック" charset="0"/>
          <a:cs typeface="Arial" charset="0"/>
        </a:defRPr>
      </a:lvl9pPr>
    </p:titleStyle>
    <p:bodyStyle>
      <a:lvl1pPr marL="342900" indent="-342900" algn="l" rtl="0" eaLnBrk="0" fontAlgn="base" hangingPunct="0">
        <a:spcBef>
          <a:spcPct val="20000"/>
        </a:spcBef>
        <a:spcAft>
          <a:spcPct val="0"/>
        </a:spcAft>
        <a:buClr>
          <a:srgbClr val="213B74"/>
        </a:buClr>
        <a:buFont typeface="Arial" pitchFamily="34" charset="0"/>
        <a:buChar char="•"/>
        <a:defRPr lang="en-US" sz="2600" kern="1200" dirty="0">
          <a:solidFill>
            <a:schemeClr val="tx1"/>
          </a:solidFill>
          <a:latin typeface="Arial" pitchFamily="34" charset="0"/>
          <a:ea typeface="Verdana" pitchFamily="34" charset="0"/>
          <a:cs typeface="Arial" pitchFamily="34" charset="0"/>
        </a:defRPr>
      </a:lvl1pPr>
      <a:lvl2pPr marL="742950" indent="-285750" algn="l" rtl="0" eaLnBrk="0" fontAlgn="base" hangingPunct="0">
        <a:spcBef>
          <a:spcPct val="20000"/>
        </a:spcBef>
        <a:spcAft>
          <a:spcPct val="0"/>
        </a:spcAft>
        <a:buClr>
          <a:srgbClr val="213B74"/>
        </a:buClr>
        <a:buFont typeface="Arial" pitchFamily="34" charset="0"/>
        <a:buChar char="–"/>
        <a:defRPr lang="en-US" sz="2400" kern="1200" dirty="0">
          <a:solidFill>
            <a:schemeClr val="tx1"/>
          </a:solidFill>
          <a:latin typeface="Arial" pitchFamily="34" charset="0"/>
          <a:ea typeface="Verdana" pitchFamily="34" charset="0"/>
          <a:cs typeface="Arial" pitchFamily="34" charset="0"/>
        </a:defRPr>
      </a:lvl2pPr>
      <a:lvl3pPr marL="1143000" indent="-228600" algn="l" rtl="0" eaLnBrk="0" fontAlgn="base" hangingPunct="0">
        <a:spcBef>
          <a:spcPct val="20000"/>
        </a:spcBef>
        <a:spcAft>
          <a:spcPct val="0"/>
        </a:spcAft>
        <a:buClr>
          <a:srgbClr val="213B74"/>
        </a:buClr>
        <a:buFont typeface="Wingdings" pitchFamily="2" charset="2"/>
        <a:buChar char="§"/>
        <a:defRPr lang="en-US" sz="2200" kern="1200" dirty="0">
          <a:solidFill>
            <a:schemeClr val="tx1"/>
          </a:solidFill>
          <a:latin typeface="Arial" pitchFamily="34" charset="0"/>
          <a:ea typeface="Verdana" pitchFamily="34" charset="0"/>
          <a:cs typeface="Arial" pitchFamily="34" charset="0"/>
        </a:defRPr>
      </a:lvl3pPr>
      <a:lvl4pPr marL="1600200" indent="-228600" algn="l" rtl="0" eaLnBrk="0" fontAlgn="base" hangingPunct="0">
        <a:spcBef>
          <a:spcPct val="20000"/>
        </a:spcBef>
        <a:spcAft>
          <a:spcPct val="0"/>
        </a:spcAft>
        <a:buClr>
          <a:srgbClr val="213B74"/>
        </a:buClr>
        <a:buFont typeface="Courier New" pitchFamily="49" charset="0"/>
        <a:buChar char="o"/>
        <a:defRPr lang="en-US" sz="2000" kern="1200" dirty="0">
          <a:solidFill>
            <a:schemeClr val="tx1"/>
          </a:solidFill>
          <a:latin typeface="Arial" pitchFamily="34" charset="0"/>
          <a:ea typeface="Verdana" pitchFamily="34" charset="0"/>
          <a:cs typeface="Arial" pitchFamily="34" charset="0"/>
        </a:defRPr>
      </a:lvl4pPr>
      <a:lvl5pPr marL="2057400" indent="-228600" algn="l" rtl="0" eaLnBrk="0" fontAlgn="base" hangingPunct="0">
        <a:spcBef>
          <a:spcPct val="20000"/>
        </a:spcBef>
        <a:spcAft>
          <a:spcPct val="0"/>
        </a:spcAft>
        <a:buClr>
          <a:srgbClr val="213B74"/>
        </a:buClr>
        <a:buFont typeface="Arial" pitchFamily="34" charset="0"/>
        <a:buChar char="»"/>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8.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 descr="Book cover reads title name and name of the authors as follows: “Crime Victims an introduction to Victimology” and &quot;Andrew Karmen.” A photo on the cover shows few candles burning brightly in the black background."/>
          <p:cNvPicPr>
            <a:picLocks noGrp="1" noChangeAspect="1"/>
          </p:cNvPicPr>
          <p:nvPr>
            <p:ph type="pic" sz="quarter" idx="17"/>
          </p:nvPr>
        </p:nvPicPr>
        <p:blipFill>
          <a:blip r:embed="rId3" cstate="print">
            <a:extLst>
              <a:ext uri="{28A0092B-C50C-407E-A947-70E740481C1C}">
                <a14:useLocalDpi xmlns:a14="http://schemas.microsoft.com/office/drawing/2010/main" val="0"/>
              </a:ext>
            </a:extLst>
          </a:blip>
          <a:stretch>
            <a:fillRect/>
          </a:stretch>
        </p:blipFill>
        <p:spPr bwMode="auto">
          <a:xfrm>
            <a:off x="304800" y="1489817"/>
            <a:ext cx="3695007" cy="457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193" name="Title 2"/>
          <p:cNvSpPr>
            <a:spLocks noGrp="1"/>
          </p:cNvSpPr>
          <p:nvPr>
            <p:ph type="title"/>
          </p:nvPr>
        </p:nvSpPr>
        <p:spPr>
          <a:xfrm>
            <a:off x="4480472" y="1709741"/>
            <a:ext cx="4018121" cy="2371719"/>
          </a:xfrm>
        </p:spPr>
        <p:txBody>
          <a:bodyPr anchor="ctr"/>
          <a:lstStyle/>
          <a:p>
            <a:pPr eaLnBrk="1" hangingPunct="1"/>
            <a:r>
              <a:rPr lang="en-US" sz="4000" dirty="0">
                <a:ea typeface="MS PGothic" pitchFamily="34" charset="-128"/>
              </a:rPr>
              <a:t>Crime Victims An Introduction to Victimology</a:t>
            </a:r>
          </a:p>
        </p:txBody>
      </p:sp>
      <p:sp>
        <p:nvSpPr>
          <p:cNvPr id="8194" name="Text Placeholder 3"/>
          <p:cNvSpPr>
            <a:spLocks noGrp="1"/>
          </p:cNvSpPr>
          <p:nvPr>
            <p:ph type="body" sz="quarter" idx="14"/>
          </p:nvPr>
        </p:nvSpPr>
        <p:spPr>
          <a:xfrm>
            <a:off x="4313078" y="3894504"/>
            <a:ext cx="4526121" cy="2078890"/>
          </a:xfrm>
        </p:spPr>
        <p:txBody>
          <a:bodyPr anchor="ctr"/>
          <a:lstStyle/>
          <a:p>
            <a:pPr eaLnBrk="1" hangingPunct="1">
              <a:spcBef>
                <a:spcPct val="0"/>
              </a:spcBef>
            </a:pPr>
            <a:r>
              <a:rPr lang="en-US" sz="4000" b="1" dirty="0"/>
              <a:t>Chapter 8</a:t>
            </a:r>
          </a:p>
          <a:p>
            <a:pPr eaLnBrk="1" hangingPunct="1">
              <a:spcBef>
                <a:spcPct val="0"/>
              </a:spcBef>
            </a:pPr>
            <a:r>
              <a:rPr lang="en-US" dirty="0"/>
              <a:t>Victimized Children</a:t>
            </a:r>
          </a:p>
        </p:txBody>
      </p:sp>
      <p:pic>
        <p:nvPicPr>
          <p:cNvPr id="18" name="Picture Placeholder 17" title="Cengage Logo"/>
          <p:cNvPicPr>
            <a:picLocks noGrp="1" noChangeAspect="1" noChangeArrowheads="1"/>
          </p:cNvPicPr>
          <p:nvPr>
            <p:ph type="pic" sz="quarter" idx="18"/>
          </p:nvPr>
        </p:nvPicPr>
        <p:blipFill>
          <a:blip r:embed="rId4"/>
          <a:stretch>
            <a:fillRect/>
          </a:stretch>
        </p:blipFill>
        <p:spPr bwMode="auto">
          <a:xfrm>
            <a:off x="237744" y="6400800"/>
            <a:ext cx="1362456" cy="304157"/>
          </a:xfrm>
          <a:prstGeom prst="rect">
            <a:avLst/>
          </a:prstGeom>
          <a:noFill/>
          <a:ln>
            <a:noFill/>
          </a:ln>
        </p:spPr>
      </p:pic>
      <p:sp>
        <p:nvSpPr>
          <p:cNvPr id="8195" name="Text Placeholder 6"/>
          <p:cNvSpPr>
            <a:spLocks noGrp="1"/>
          </p:cNvSpPr>
          <p:nvPr>
            <p:ph sz="quarter" idx="16"/>
          </p:nvPr>
        </p:nvSpPr>
        <p:spPr/>
        <p:txBody>
          <a:bodyPr anchor="ctr"/>
          <a:lstStyle/>
          <a:p>
            <a:pPr marL="0" indent="0" eaLnBrk="1" hangingPunct="1">
              <a:spcBef>
                <a:spcPct val="0"/>
              </a:spcBef>
              <a:buClrTx/>
              <a:buFont typeface="Arial" pitchFamily="34" charset="0"/>
              <a:buNone/>
            </a:pPr>
            <a:r>
              <a:rPr sz="1200" dirty="0">
                <a:solidFill>
                  <a:schemeClr val="bg1"/>
                </a:solidFill>
              </a:rPr>
              <a:t>© 2020 Cengage. All rights reserved.</a:t>
            </a:r>
          </a:p>
        </p:txBody>
      </p:sp>
    </p:spTree>
    <p:extLst>
      <p:ext uri="{BB962C8B-B14F-4D97-AF65-F5344CB8AC3E}">
        <p14:creationId xmlns:p14="http://schemas.microsoft.com/office/powerpoint/2010/main" val="39309488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Title 3"/>
          <p:cNvSpPr>
            <a:spLocks noGrp="1"/>
          </p:cNvSpPr>
          <p:nvPr>
            <p:ph type="title"/>
          </p:nvPr>
        </p:nvSpPr>
        <p:spPr>
          <a:xfrm>
            <a:off x="228600" y="26988"/>
            <a:ext cx="7772400" cy="1039812"/>
          </a:xfrm>
        </p:spPr>
        <p:txBody>
          <a:bodyPr/>
          <a:lstStyle/>
          <a:p>
            <a:pPr eaLnBrk="1" hangingPunct="1"/>
            <a:r>
              <a:rPr lang="en-US" sz="3200" dirty="0">
                <a:ea typeface="MS PGothic" pitchFamily="34" charset="-128"/>
              </a:rPr>
              <a:t>Learning Objectives </a:t>
            </a:r>
            <a:r>
              <a:rPr lang="en-US" sz="2000" dirty="0">
                <a:ea typeface="MS PGothic" pitchFamily="34" charset="-128"/>
              </a:rPr>
              <a:t>(1 of 2)</a:t>
            </a:r>
          </a:p>
        </p:txBody>
      </p:sp>
      <p:sp>
        <p:nvSpPr>
          <p:cNvPr id="12290" name="Content Placeholder 1"/>
          <p:cNvSpPr>
            <a:spLocks noGrp="1"/>
          </p:cNvSpPr>
          <p:nvPr>
            <p:ph idx="1"/>
          </p:nvPr>
        </p:nvSpPr>
        <p:spPr/>
        <p:txBody>
          <a:bodyPr/>
          <a:lstStyle/>
          <a:p>
            <a:pPr eaLnBrk="1" hangingPunct="1">
              <a:buSzTx/>
            </a:pPr>
            <a:r>
              <a:rPr dirty="0"/>
              <a:t>L01. Contrast the maximalist alarmist and minimalist </a:t>
            </a:r>
            <a:r>
              <a:rPr lang="en-US" dirty="0"/>
              <a:t>skeptical </a:t>
            </a:r>
            <a:r>
              <a:rPr dirty="0"/>
              <a:t>perspectives.</a:t>
            </a:r>
          </a:p>
          <a:p>
            <a:pPr eaLnBrk="1" hangingPunct="1">
              <a:buSzTx/>
            </a:pPr>
            <a:r>
              <a:rPr dirty="0"/>
              <a:t>L02.  Describe the different types of child maltreatment.</a:t>
            </a:r>
          </a:p>
          <a:p>
            <a:pPr eaLnBrk="1" hangingPunct="1">
              <a:buSzTx/>
            </a:pPr>
            <a:r>
              <a:rPr dirty="0"/>
              <a:t>L03. Discuss the long-term impact of suffering maltreatment as a child. </a:t>
            </a:r>
          </a:p>
          <a:p>
            <a:pPr eaLnBrk="1" hangingPunct="1">
              <a:buSzTx/>
            </a:pPr>
            <a:r>
              <a:rPr lang="en-US" dirty="0"/>
              <a:t>L04. Explain the controversy surrounding recalling repressed memories of childhood sexual abuse.</a:t>
            </a:r>
          </a:p>
          <a:p>
            <a:pPr eaLnBrk="1" hangingPunct="1">
              <a:buSzTx/>
            </a:pPr>
            <a:r>
              <a:rPr lang="en-US" dirty="0"/>
              <a:t>L05. Describe what forms sibling abuse can take.</a:t>
            </a:r>
          </a:p>
          <a:p>
            <a:pPr eaLnBrk="1" hangingPunct="1">
              <a:buSzTx/>
            </a:pPr>
            <a:r>
              <a:rPr lang="en-US" dirty="0"/>
              <a:t>L06. Define statutory rape.</a:t>
            </a:r>
          </a:p>
          <a:p>
            <a:pPr eaLnBrk="1" hangingPunct="1">
              <a:buSzTx/>
            </a:pPr>
            <a:endParaRPr dirty="0"/>
          </a:p>
          <a:p>
            <a:pPr eaLnBrk="1" hangingPunct="1">
              <a:buSzTx/>
            </a:pPr>
            <a:endParaRP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0393" y="1552504"/>
            <a:ext cx="8168870" cy="4472060"/>
          </a:xfrm>
          <a:noFill/>
          <a:ln>
            <a:noFill/>
          </a:ln>
        </p:spPr>
        <p:txBody>
          <a:bodyPr vert="horz" wrap="square" lIns="91440" tIns="45720" rIns="91440" bIns="45720" numCol="1" anchor="ctr" anchorCtr="0" compatLnSpc="1">
            <a:prstTxWarp prst="textNoShape">
              <a:avLst/>
            </a:prstTxWarp>
            <a:normAutofit/>
          </a:bodyPr>
          <a:lstStyle/>
          <a:p>
            <a:pPr algn="ctr" eaLnBrk="1" hangingPunct="1">
              <a:spcAft>
                <a:spcPts val="1500"/>
              </a:spcAft>
              <a:defRPr/>
            </a:pPr>
            <a:r>
              <a:rPr lang="en-US" altLang="en-US" sz="5600" b="1" cap="all" dirty="0">
                <a:solidFill>
                  <a:schemeClr val="tx1"/>
                </a:solidFill>
                <a:ea typeface="MS PGothic" panose="020B0600070205080204" pitchFamily="34" charset="-128"/>
              </a:rPr>
              <a:t>The ongoing debate Between maximalists and minimalists</a:t>
            </a:r>
          </a:p>
        </p:txBody>
      </p:sp>
    </p:spTree>
    <p:extLst>
      <p:ext uri="{BB962C8B-B14F-4D97-AF65-F5344CB8AC3E}">
        <p14:creationId xmlns:p14="http://schemas.microsoft.com/office/powerpoint/2010/main" val="28434539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2"/>
          <p:cNvSpPr>
            <a:spLocks noGrp="1" noRot="1"/>
          </p:cNvSpPr>
          <p:nvPr>
            <p:ph type="title"/>
          </p:nvPr>
        </p:nvSpPr>
        <p:spPr/>
        <p:txBody>
          <a:bodyPr/>
          <a:lstStyle/>
          <a:p>
            <a:pPr eaLnBrk="1" hangingPunct="1"/>
            <a:r>
              <a:rPr lang="en-US" sz="3200">
                <a:ea typeface="MS PGothic" pitchFamily="34" charset="-128"/>
              </a:rPr>
              <a:t>Maximalists versus Minimalists</a:t>
            </a:r>
          </a:p>
        </p:txBody>
      </p:sp>
      <p:sp>
        <p:nvSpPr>
          <p:cNvPr id="16386" name="Content Placeholder 1"/>
          <p:cNvSpPr>
            <a:spLocks noGrp="1" noRot="1"/>
          </p:cNvSpPr>
          <p:nvPr>
            <p:ph idx="1"/>
          </p:nvPr>
        </p:nvSpPr>
        <p:spPr/>
        <p:txBody>
          <a:bodyPr/>
          <a:lstStyle/>
          <a:p>
            <a:pPr eaLnBrk="1" hangingPunct="1">
              <a:buSzTx/>
            </a:pPr>
            <a:r>
              <a:rPr b="1" dirty="0"/>
              <a:t>Maximalists</a:t>
            </a:r>
          </a:p>
          <a:p>
            <a:pPr lvl="1" eaLnBrk="1" hangingPunct="1"/>
            <a:r>
              <a:rPr dirty="0"/>
              <a:t>Warn that an overlooked type of victimization is reaching epidemic proportions</a:t>
            </a:r>
          </a:p>
          <a:p>
            <a:pPr lvl="1" eaLnBrk="1" hangingPunct="1"/>
            <a:r>
              <a:rPr dirty="0"/>
              <a:t>Tend to be alarmists and assume the worst</a:t>
            </a:r>
          </a:p>
          <a:p>
            <a:pPr eaLnBrk="1" hangingPunct="1">
              <a:buSzTx/>
            </a:pPr>
            <a:r>
              <a:rPr b="1" dirty="0"/>
              <a:t>Minimalists</a:t>
            </a:r>
          </a:p>
          <a:p>
            <a:pPr lvl="1" eaLnBrk="1" hangingPunct="1"/>
            <a:r>
              <a:rPr dirty="0"/>
              <a:t>Are skeptical of maximalist claims</a:t>
            </a:r>
          </a:p>
          <a:p>
            <a:pPr lvl="1" eaLnBrk="1" hangingPunct="1"/>
            <a:r>
              <a:rPr dirty="0"/>
              <a:t>Believe maximalists overestimate and overreact</a:t>
            </a:r>
          </a:p>
          <a:p>
            <a:pPr eaLnBrk="1" hangingPunct="1">
              <a:buSzTx/>
            </a:pPr>
            <a:r>
              <a:rPr dirty="0"/>
              <a:t>Best to view the dispute as a result of different information, assumptions, and socioeconomic interests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0393" y="1552504"/>
            <a:ext cx="8168870" cy="4472060"/>
          </a:xfrm>
          <a:noFill/>
          <a:ln>
            <a:noFill/>
          </a:ln>
        </p:spPr>
        <p:txBody>
          <a:bodyPr vert="horz" wrap="square" lIns="91440" tIns="45720" rIns="91440" bIns="45720" numCol="1" anchor="ctr" anchorCtr="0" compatLnSpc="1">
            <a:prstTxWarp prst="textNoShape">
              <a:avLst/>
            </a:prstTxWarp>
            <a:normAutofit/>
          </a:bodyPr>
          <a:lstStyle/>
          <a:p>
            <a:pPr algn="ctr" eaLnBrk="1" hangingPunct="1">
              <a:spcAft>
                <a:spcPts val="1500"/>
              </a:spcAft>
              <a:defRPr/>
            </a:pPr>
            <a:r>
              <a:rPr lang="en-US" altLang="en-US" sz="5600" b="1" cap="all" dirty="0">
                <a:solidFill>
                  <a:schemeClr val="tx1"/>
                </a:solidFill>
                <a:ea typeface="MS PGothic" panose="020B0600070205080204" pitchFamily="34" charset="-128"/>
              </a:rPr>
              <a:t>Missing children</a:t>
            </a:r>
          </a:p>
        </p:txBody>
      </p:sp>
    </p:spTree>
    <p:extLst>
      <p:ext uri="{BB962C8B-B14F-4D97-AF65-F5344CB8AC3E}">
        <p14:creationId xmlns:p14="http://schemas.microsoft.com/office/powerpoint/2010/main" val="41050670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2"/>
          <p:cNvSpPr>
            <a:spLocks noGrp="1" noRot="1" noChangeArrowheads="1"/>
          </p:cNvSpPr>
          <p:nvPr>
            <p:ph type="title"/>
          </p:nvPr>
        </p:nvSpPr>
        <p:spPr/>
        <p:txBody>
          <a:bodyPr>
            <a:normAutofit fontScale="90000"/>
          </a:bodyPr>
          <a:lstStyle/>
          <a:p>
            <a:pPr eaLnBrk="1" hangingPunct="1">
              <a:defRPr/>
            </a:pPr>
            <a:r>
              <a:rPr lang="en-US" altLang="en-US" dirty="0">
                <a:ea typeface="MS PGothic" panose="020B0600070205080204" pitchFamily="34" charset="-128"/>
              </a:rPr>
              <a:t>The Rediscovery of the Plight of Kidnapped Children</a:t>
            </a:r>
          </a:p>
        </p:txBody>
      </p:sp>
      <p:sp>
        <p:nvSpPr>
          <p:cNvPr id="19458" name="Content Placeholder 1"/>
          <p:cNvSpPr>
            <a:spLocks noGrp="1" noRot="1"/>
          </p:cNvSpPr>
          <p:nvPr>
            <p:ph idx="1"/>
          </p:nvPr>
        </p:nvSpPr>
        <p:spPr/>
        <p:txBody>
          <a:bodyPr/>
          <a:lstStyle/>
          <a:p>
            <a:pPr eaLnBrk="1" hangingPunct="1">
              <a:buSzTx/>
            </a:pPr>
            <a:r>
              <a:rPr dirty="0"/>
              <a:t>Demanding ransom or transporting children across state lines is a federal crime</a:t>
            </a:r>
          </a:p>
          <a:p>
            <a:pPr eaLnBrk="1" hangingPunct="1">
              <a:buSzTx/>
            </a:pPr>
            <a:r>
              <a:rPr dirty="0"/>
              <a:t>Force is not required</a:t>
            </a:r>
          </a:p>
          <a:p>
            <a:pPr lvl="1" eaLnBrk="1" hangingPunct="1"/>
            <a:r>
              <a:rPr dirty="0"/>
              <a:t>Abduction can happen via </a:t>
            </a:r>
            <a:r>
              <a:rPr b="1" dirty="0"/>
              <a:t>inveiglement</a:t>
            </a:r>
          </a:p>
          <a:p>
            <a:pPr eaLnBrk="1" hangingPunct="1">
              <a:buSzTx/>
            </a:pPr>
            <a:r>
              <a:rPr dirty="0"/>
              <a:t>In the 1980s, kidnapping was rediscovered</a:t>
            </a:r>
          </a:p>
          <a:p>
            <a:pPr lvl="1" eaLnBrk="1" hangingPunct="1"/>
            <a:r>
              <a:rPr dirty="0"/>
              <a:t>Catchphrase </a:t>
            </a:r>
            <a:r>
              <a:rPr b="1" dirty="0"/>
              <a:t>missing children</a:t>
            </a:r>
          </a:p>
          <a:p>
            <a:pPr eaLnBrk="1" hangingPunct="1">
              <a:buSzTx/>
            </a:pPr>
            <a:r>
              <a:rPr dirty="0"/>
              <a:t>Box 8.1: Highlights of the Rediscovery of the Missing Children Problem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2"/>
          <p:cNvSpPr>
            <a:spLocks noGrp="1" noRot="1" noChangeArrowheads="1"/>
          </p:cNvSpPr>
          <p:nvPr>
            <p:ph type="title"/>
          </p:nvPr>
        </p:nvSpPr>
        <p:spPr>
          <a:xfrm>
            <a:off x="228600" y="26988"/>
            <a:ext cx="7772400" cy="1039812"/>
          </a:xfrm>
        </p:spPr>
        <p:txBody>
          <a:bodyPr>
            <a:normAutofit fontScale="90000"/>
          </a:bodyPr>
          <a:lstStyle/>
          <a:p>
            <a:pPr eaLnBrk="1" hangingPunct="1">
              <a:defRPr/>
            </a:pPr>
            <a:r>
              <a:rPr lang="en-US" altLang="en-US" dirty="0">
                <a:ea typeface="MS PGothic" panose="020B0600070205080204" pitchFamily="34" charset="-128"/>
              </a:rPr>
              <a:t>Fears and Confusion Prevails in the Absence of Data</a:t>
            </a:r>
          </a:p>
        </p:txBody>
      </p:sp>
      <p:sp>
        <p:nvSpPr>
          <p:cNvPr id="20482" name="Content Placeholder 1"/>
          <p:cNvSpPr>
            <a:spLocks noGrp="1" noRot="1"/>
          </p:cNvSpPr>
          <p:nvPr>
            <p:ph idx="1"/>
          </p:nvPr>
        </p:nvSpPr>
        <p:spPr/>
        <p:txBody>
          <a:bodyPr/>
          <a:lstStyle/>
          <a:p>
            <a:pPr eaLnBrk="1" hangingPunct="1">
              <a:buSzTx/>
            </a:pPr>
            <a:r>
              <a:rPr dirty="0"/>
              <a:t>Neither NCVS nor UCR provides data on kidnappings</a:t>
            </a:r>
          </a:p>
          <a:p>
            <a:pPr eaLnBrk="1" hangingPunct="1">
              <a:buSzTx/>
            </a:pPr>
            <a:r>
              <a:rPr dirty="0"/>
              <a:t>National Incident Based Record System (NIBRS) tracks kidnappings under </a:t>
            </a:r>
            <a:r>
              <a:rPr altLang="en-US" dirty="0"/>
              <a:t>“</a:t>
            </a:r>
            <a:r>
              <a:rPr dirty="0"/>
              <a:t>crimes against persons</a:t>
            </a:r>
            <a:r>
              <a:rPr altLang="en-US" dirty="0"/>
              <a:t>”</a:t>
            </a:r>
            <a:endParaRPr dirty="0"/>
          </a:p>
          <a:p>
            <a:pPr eaLnBrk="1" hangingPunct="1">
              <a:buSzTx/>
            </a:pPr>
            <a:r>
              <a:rPr dirty="0"/>
              <a:t>Statistical data vary widely</a:t>
            </a:r>
          </a:p>
          <a:p>
            <a:pPr lvl="1" eaLnBrk="1" hangingPunct="1"/>
            <a:r>
              <a:rPr dirty="0"/>
              <a:t>Different definitions of kidnapping</a:t>
            </a:r>
          </a:p>
          <a:p>
            <a:pPr lvl="1" eaLnBrk="1" hangingPunct="1"/>
            <a:r>
              <a:rPr dirty="0"/>
              <a:t>Missing children can be runaways, </a:t>
            </a:r>
            <a:r>
              <a:rPr b="1" dirty="0"/>
              <a:t>throwaways</a:t>
            </a:r>
            <a:r>
              <a:rPr dirty="0"/>
              <a:t>, or parental abductions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a:xfrm>
            <a:off x="228600" y="26988"/>
            <a:ext cx="8763000" cy="1039812"/>
          </a:xfrm>
        </p:spPr>
        <p:txBody>
          <a:bodyPr>
            <a:normAutofit fontScale="90000"/>
          </a:bodyPr>
          <a:lstStyle/>
          <a:p>
            <a:pPr eaLnBrk="1" hangingPunct="1">
              <a:defRPr/>
            </a:pPr>
            <a:r>
              <a:rPr lang="en-US" altLang="en-US" dirty="0">
                <a:ea typeface="MS PGothic" panose="020B0600070205080204" pitchFamily="34" charset="-128"/>
              </a:rPr>
              <a:t>Estimates of the Incidence and Seriousness of the Disappearance Problem </a:t>
            </a:r>
            <a:r>
              <a:rPr lang="en-US" altLang="en-US" sz="2200" dirty="0">
                <a:ea typeface="MS PGothic" panose="020B0600070205080204" pitchFamily="34" charset="-128"/>
              </a:rPr>
              <a:t>(1 of 2)</a:t>
            </a:r>
          </a:p>
        </p:txBody>
      </p:sp>
      <p:sp>
        <p:nvSpPr>
          <p:cNvPr id="21506" name="Content Placeholder 2"/>
          <p:cNvSpPr>
            <a:spLocks noGrp="1"/>
          </p:cNvSpPr>
          <p:nvPr>
            <p:ph idx="1"/>
          </p:nvPr>
        </p:nvSpPr>
        <p:spPr/>
        <p:txBody>
          <a:bodyPr/>
          <a:lstStyle/>
          <a:p>
            <a:pPr eaLnBrk="1" hangingPunct="1">
              <a:buSzTx/>
            </a:pPr>
            <a:r>
              <a:rPr dirty="0"/>
              <a:t>DOJ funded research projects to clarify definitions, collect data, and generate estimates</a:t>
            </a:r>
          </a:p>
          <a:p>
            <a:pPr eaLnBrk="1" hangingPunct="1">
              <a:buSzTx/>
            </a:pPr>
            <a:r>
              <a:rPr altLang="en-US" dirty="0"/>
              <a:t>“</a:t>
            </a:r>
            <a:r>
              <a:rPr dirty="0"/>
              <a:t>Missing children</a:t>
            </a:r>
            <a:r>
              <a:rPr altLang="en-US" dirty="0"/>
              <a:t>”</a:t>
            </a:r>
            <a:r>
              <a:rPr dirty="0"/>
              <a:t> categories include</a:t>
            </a:r>
          </a:p>
          <a:p>
            <a:pPr lvl="1" eaLnBrk="1" hangingPunct="1"/>
            <a:r>
              <a:rPr dirty="0"/>
              <a:t>Stranger abductions with ransom demands</a:t>
            </a:r>
          </a:p>
          <a:p>
            <a:pPr lvl="1" eaLnBrk="1" hangingPunct="1"/>
            <a:r>
              <a:rPr dirty="0"/>
              <a:t>Short-term kidnappings by nonfamily members</a:t>
            </a:r>
          </a:p>
          <a:p>
            <a:pPr lvl="1" eaLnBrk="1" hangingPunct="1"/>
            <a:r>
              <a:rPr b="1" dirty="0"/>
              <a:t>Family abductions </a:t>
            </a:r>
            <a:r>
              <a:rPr dirty="0"/>
              <a:t>by noncustodial parents</a:t>
            </a:r>
          </a:p>
          <a:p>
            <a:pPr lvl="1" eaLnBrk="1" hangingPunct="1"/>
            <a:r>
              <a:rPr dirty="0"/>
              <a:t>Runaways, throwaways, and lost children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a:xfrm>
            <a:off x="228600" y="27709"/>
            <a:ext cx="8534400" cy="1039091"/>
          </a:xfrm>
        </p:spPr>
        <p:txBody>
          <a:bodyPr>
            <a:normAutofit fontScale="90000"/>
          </a:bodyPr>
          <a:lstStyle/>
          <a:p>
            <a:pPr eaLnBrk="1" hangingPunct="1">
              <a:defRPr/>
            </a:pPr>
            <a:r>
              <a:rPr lang="en-US" altLang="en-US" dirty="0">
                <a:ea typeface="MS PGothic" panose="020B0600070205080204" pitchFamily="34" charset="-128"/>
              </a:rPr>
              <a:t>Estimates of the Incidence and Seriousness of the Disappearance Problem </a:t>
            </a:r>
            <a:r>
              <a:rPr lang="en-US" altLang="en-US" sz="2200" dirty="0">
                <a:ea typeface="MS PGothic" panose="020B0600070205080204" pitchFamily="34" charset="-128"/>
              </a:rPr>
              <a:t>(2 of 2)</a:t>
            </a:r>
          </a:p>
        </p:txBody>
      </p:sp>
      <p:sp>
        <p:nvSpPr>
          <p:cNvPr id="22530" name="Content Placeholder 2"/>
          <p:cNvSpPr>
            <a:spLocks noGrp="1"/>
          </p:cNvSpPr>
          <p:nvPr>
            <p:ph idx="1"/>
          </p:nvPr>
        </p:nvSpPr>
        <p:spPr/>
        <p:txBody>
          <a:bodyPr/>
          <a:lstStyle/>
          <a:p>
            <a:pPr eaLnBrk="1" hangingPunct="1">
              <a:buSzTx/>
            </a:pPr>
            <a:r>
              <a:rPr sz="2400" dirty="0"/>
              <a:t>2011 NISMART-3 study found four subcategories</a:t>
            </a:r>
          </a:p>
          <a:p>
            <a:pPr lvl="1" eaLnBrk="1" hangingPunct="1"/>
            <a:r>
              <a:rPr sz="2200" b="1" dirty="0"/>
              <a:t>Sexually motivated kidnappings </a:t>
            </a:r>
            <a:r>
              <a:rPr sz="2200" dirty="0"/>
              <a:t>(63 percent)</a:t>
            </a:r>
          </a:p>
          <a:p>
            <a:pPr lvl="1" eaLnBrk="1" hangingPunct="1"/>
            <a:r>
              <a:rPr sz="2200" b="1" dirty="0"/>
              <a:t>Ransom-motivated kidnappings </a:t>
            </a:r>
            <a:r>
              <a:rPr sz="2200" dirty="0"/>
              <a:t>(12 percent)</a:t>
            </a:r>
          </a:p>
          <a:p>
            <a:pPr lvl="1" eaLnBrk="1" hangingPunct="1"/>
            <a:r>
              <a:rPr sz="2200" b="1" dirty="0"/>
              <a:t>Rage-motivated kidnappings </a:t>
            </a:r>
            <a:r>
              <a:rPr sz="2200" dirty="0"/>
              <a:t>(8 percent)</a:t>
            </a:r>
          </a:p>
          <a:p>
            <a:pPr lvl="1" eaLnBrk="1" hangingPunct="1"/>
            <a:r>
              <a:rPr sz="2200" b="1" dirty="0"/>
              <a:t>Intent to keep kidnappings </a:t>
            </a:r>
            <a:r>
              <a:rPr sz="2200" dirty="0"/>
              <a:t>(8 percent)</a:t>
            </a:r>
          </a:p>
          <a:p>
            <a:pPr eaLnBrk="1" hangingPunct="1">
              <a:buSzTx/>
            </a:pPr>
            <a:r>
              <a:rPr sz="2400" dirty="0"/>
              <a:t>Box 8.2: How Often Are Children Kidnapped, and What Happens to Them?</a:t>
            </a:r>
          </a:p>
          <a:p>
            <a:pPr eaLnBrk="1" hangingPunct="1">
              <a:buSzTx/>
            </a:pPr>
            <a:r>
              <a:rPr sz="2400" dirty="0"/>
              <a:t>Of 105 kidnappings in 2011</a:t>
            </a:r>
          </a:p>
          <a:p>
            <a:pPr lvl="1" eaLnBrk="1" hangingPunct="1"/>
            <a:r>
              <a:rPr sz="2200" dirty="0"/>
              <a:t>80 percent of captives were girls</a:t>
            </a:r>
          </a:p>
          <a:p>
            <a:pPr lvl="1" eaLnBrk="1" hangingPunct="1"/>
            <a:r>
              <a:rPr sz="2200" dirty="0"/>
              <a:t>52 percent of the captors were young, single, male strangers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2"/>
          <p:cNvSpPr>
            <a:spLocks noGrp="1" noRot="1" noChangeArrowheads="1"/>
          </p:cNvSpPr>
          <p:nvPr>
            <p:ph type="title"/>
          </p:nvPr>
        </p:nvSpPr>
        <p:spPr>
          <a:xfrm>
            <a:off x="228600" y="26988"/>
            <a:ext cx="8382000" cy="1039812"/>
          </a:xfrm>
        </p:spPr>
        <p:txBody>
          <a:bodyPr>
            <a:normAutofit fontScale="90000"/>
          </a:bodyPr>
          <a:lstStyle/>
          <a:p>
            <a:pPr eaLnBrk="1" hangingPunct="1">
              <a:defRPr/>
            </a:pPr>
            <a:r>
              <a:rPr lang="en-US" altLang="en-US" dirty="0">
                <a:ea typeface="MS PGothic" panose="020B0600070205080204" pitchFamily="34" charset="-128"/>
              </a:rPr>
              <a:t>Hunting for Children Who Have Vanished</a:t>
            </a:r>
          </a:p>
        </p:txBody>
      </p:sp>
      <p:sp>
        <p:nvSpPr>
          <p:cNvPr id="23554" name="Content Placeholder 1"/>
          <p:cNvSpPr>
            <a:spLocks noGrp="1" noRot="1"/>
          </p:cNvSpPr>
          <p:nvPr>
            <p:ph idx="1"/>
          </p:nvPr>
        </p:nvSpPr>
        <p:spPr/>
        <p:txBody>
          <a:bodyPr/>
          <a:lstStyle/>
          <a:p>
            <a:pPr eaLnBrk="1" hangingPunct="1">
              <a:buSzTx/>
            </a:pPr>
            <a:r>
              <a:rPr dirty="0"/>
              <a:t>Before 1990, parents had to prove that their missing child was a victim of foul play</a:t>
            </a:r>
          </a:p>
          <a:p>
            <a:pPr eaLnBrk="1" hangingPunct="1">
              <a:buSzTx/>
            </a:pPr>
            <a:endParaRPr dirty="0"/>
          </a:p>
          <a:p>
            <a:pPr eaLnBrk="1" hangingPunct="1">
              <a:buSzTx/>
            </a:pPr>
            <a:r>
              <a:rPr dirty="0"/>
              <a:t>National Child Search Assistance Act of 1990</a:t>
            </a:r>
          </a:p>
          <a:p>
            <a:pPr lvl="1" eaLnBrk="1" hangingPunct="1"/>
            <a:r>
              <a:rPr dirty="0"/>
              <a:t>Prohibited waiting periods for entering child</a:t>
            </a:r>
            <a:r>
              <a:rPr altLang="en-US" dirty="0"/>
              <a:t>’</a:t>
            </a:r>
            <a:r>
              <a:rPr dirty="0"/>
              <a:t>s description in the FBI database</a:t>
            </a:r>
          </a:p>
          <a:p>
            <a:pPr eaLnBrk="1" hangingPunct="1">
              <a:buSzTx/>
            </a:pPr>
            <a:endParaRPr dirty="0"/>
          </a:p>
          <a:p>
            <a:pPr eaLnBrk="1" hangingPunct="1">
              <a:buSzTx/>
            </a:pPr>
            <a:r>
              <a:rPr dirty="0"/>
              <a:t>National Center for Missing and Exploited Children </a:t>
            </a:r>
          </a:p>
          <a:p>
            <a:pPr lvl="1" eaLnBrk="1" hangingPunct="1"/>
            <a:r>
              <a:rPr dirty="0"/>
              <a:t>Links agencies</a:t>
            </a:r>
          </a:p>
          <a:p>
            <a:pPr lvl="1" eaLnBrk="1" hangingPunct="1"/>
            <a:r>
              <a:rPr dirty="0"/>
              <a:t>Operates a hotline and cold case unit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2"/>
          <p:cNvSpPr>
            <a:spLocks noGrp="1" noRot="1"/>
          </p:cNvSpPr>
          <p:nvPr>
            <p:ph type="title"/>
          </p:nvPr>
        </p:nvSpPr>
        <p:spPr/>
        <p:txBody>
          <a:bodyPr/>
          <a:lstStyle/>
          <a:p>
            <a:pPr eaLnBrk="1" hangingPunct="1"/>
            <a:r>
              <a:rPr lang="en-US" sz="3200">
                <a:ea typeface="MS PGothic" pitchFamily="34" charset="-128"/>
              </a:rPr>
              <a:t>The Amber Alert System</a:t>
            </a:r>
          </a:p>
        </p:txBody>
      </p:sp>
      <p:sp>
        <p:nvSpPr>
          <p:cNvPr id="24578" name="Content Placeholder 1"/>
          <p:cNvSpPr>
            <a:spLocks noGrp="1" noRot="1"/>
          </p:cNvSpPr>
          <p:nvPr>
            <p:ph idx="1"/>
          </p:nvPr>
        </p:nvSpPr>
        <p:spPr/>
        <p:txBody>
          <a:bodyPr/>
          <a:lstStyle/>
          <a:p>
            <a:pPr eaLnBrk="1" hangingPunct="1">
              <a:buSzTx/>
            </a:pPr>
            <a:r>
              <a:rPr b="1" dirty="0"/>
              <a:t>Amber Alerts</a:t>
            </a:r>
          </a:p>
          <a:p>
            <a:pPr lvl="1" eaLnBrk="1" hangingPunct="1"/>
            <a:r>
              <a:rPr dirty="0"/>
              <a:t>Began in the late 1990s</a:t>
            </a:r>
          </a:p>
          <a:p>
            <a:pPr lvl="1" eaLnBrk="1" hangingPunct="1"/>
            <a:r>
              <a:rPr altLang="en-US" dirty="0"/>
              <a:t>“</a:t>
            </a:r>
            <a:r>
              <a:rPr altLang="ja-JP" u="sng" dirty="0"/>
              <a:t>A</a:t>
            </a:r>
            <a:r>
              <a:rPr altLang="ja-JP" dirty="0"/>
              <a:t>merica</a:t>
            </a:r>
            <a:r>
              <a:rPr altLang="en-US" dirty="0"/>
              <a:t>’</a:t>
            </a:r>
            <a:r>
              <a:rPr altLang="ja-JP" dirty="0"/>
              <a:t>s </a:t>
            </a:r>
            <a:r>
              <a:rPr altLang="ja-JP" u="sng" dirty="0"/>
              <a:t>M</a:t>
            </a:r>
            <a:r>
              <a:rPr altLang="ja-JP" dirty="0"/>
              <a:t>issing: </a:t>
            </a:r>
            <a:r>
              <a:rPr altLang="ja-JP" u="sng" dirty="0"/>
              <a:t>B</a:t>
            </a:r>
            <a:r>
              <a:rPr altLang="ja-JP" dirty="0"/>
              <a:t>roadcast </a:t>
            </a:r>
            <a:r>
              <a:rPr altLang="ja-JP" u="sng" dirty="0"/>
              <a:t>E</a:t>
            </a:r>
            <a:r>
              <a:rPr altLang="ja-JP" dirty="0"/>
              <a:t>mergency </a:t>
            </a:r>
            <a:r>
              <a:rPr altLang="ja-JP" u="sng" dirty="0"/>
              <a:t>R</a:t>
            </a:r>
            <a:r>
              <a:rPr altLang="ja-JP" dirty="0"/>
              <a:t>esponse</a:t>
            </a:r>
            <a:r>
              <a:rPr altLang="en-US" dirty="0"/>
              <a:t>”</a:t>
            </a:r>
            <a:endParaRPr altLang="ja-JP" dirty="0"/>
          </a:p>
          <a:p>
            <a:pPr lvl="1" eaLnBrk="1" hangingPunct="1"/>
            <a:r>
              <a:rPr dirty="0"/>
              <a:t>Goal is to rescue children quickly</a:t>
            </a:r>
          </a:p>
          <a:p>
            <a:pPr lvl="1" eaLnBrk="1" hangingPunct="1"/>
            <a:r>
              <a:rPr dirty="0"/>
              <a:t>Most are nonfamily abductions of nonwhite girls</a:t>
            </a:r>
          </a:p>
          <a:p>
            <a:pPr lvl="1" eaLnBrk="1" hangingPunct="1"/>
            <a:r>
              <a:rPr dirty="0"/>
              <a:t>Box 8.1: Accomplishments of the Amber Alert System</a:t>
            </a:r>
          </a:p>
          <a:p>
            <a:pPr lvl="2" eaLnBrk="1" hangingPunct="1"/>
            <a:r>
              <a:rPr dirty="0"/>
              <a:t>2,400 alerts issued</a:t>
            </a:r>
          </a:p>
          <a:p>
            <a:pPr lvl="2" eaLnBrk="1" hangingPunct="1"/>
            <a:r>
              <a:rPr dirty="0"/>
              <a:t>22 percent led to rescues</a:t>
            </a:r>
          </a:p>
          <a:p>
            <a:pPr lvl="2" eaLnBrk="1" hangingPunct="1"/>
            <a:r>
              <a:rPr dirty="0"/>
              <a:t>5 percent led to children who perished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2"/>
          <p:cNvSpPr>
            <a:spLocks noGrp="1" noRot="1"/>
          </p:cNvSpPr>
          <p:nvPr>
            <p:ph type="title"/>
          </p:nvPr>
        </p:nvSpPr>
        <p:spPr>
          <a:xfrm>
            <a:off x="228600" y="26988"/>
            <a:ext cx="7772400" cy="1039812"/>
          </a:xfrm>
        </p:spPr>
        <p:txBody>
          <a:bodyPr/>
          <a:lstStyle/>
          <a:p>
            <a:pPr eaLnBrk="1" hangingPunct="1"/>
            <a:r>
              <a:rPr lang="en-US" sz="3200">
                <a:ea typeface="MS PGothic" pitchFamily="34" charset="-128"/>
              </a:rPr>
              <a:t>Protecting Children from Kidnappers</a:t>
            </a:r>
          </a:p>
        </p:txBody>
      </p:sp>
      <p:sp>
        <p:nvSpPr>
          <p:cNvPr id="25602" name="Content Placeholder 1"/>
          <p:cNvSpPr>
            <a:spLocks noGrp="1" noRot="1"/>
          </p:cNvSpPr>
          <p:nvPr>
            <p:ph idx="1"/>
          </p:nvPr>
        </p:nvSpPr>
        <p:spPr/>
        <p:txBody>
          <a:bodyPr/>
          <a:lstStyle/>
          <a:p>
            <a:pPr eaLnBrk="1" hangingPunct="1">
              <a:buSzTx/>
            </a:pPr>
            <a:r>
              <a:rPr dirty="0"/>
              <a:t>Children and guardians are educated about</a:t>
            </a:r>
          </a:p>
          <a:p>
            <a:pPr lvl="1" eaLnBrk="1" hangingPunct="1"/>
            <a:r>
              <a:rPr dirty="0"/>
              <a:t>Stranger danger</a:t>
            </a:r>
          </a:p>
          <a:p>
            <a:pPr lvl="1" eaLnBrk="1" hangingPunct="1"/>
            <a:r>
              <a:rPr b="1" dirty="0"/>
              <a:t>Child lures</a:t>
            </a:r>
          </a:p>
          <a:p>
            <a:pPr eaLnBrk="1" hangingPunct="1">
              <a:buSzTx/>
            </a:pPr>
            <a:r>
              <a:rPr dirty="0"/>
              <a:t>Risk-reduction strategies involve</a:t>
            </a:r>
          </a:p>
          <a:p>
            <a:pPr lvl="1" eaLnBrk="1" hangingPunct="1"/>
            <a:r>
              <a:rPr dirty="0"/>
              <a:t>Homing devices, microchips, fingerprinting, sketch artists</a:t>
            </a:r>
          </a:p>
          <a:p>
            <a:pPr lvl="1" eaLnBrk="1" hangingPunct="1"/>
            <a:r>
              <a:rPr b="1" dirty="0"/>
              <a:t>Code Adam </a:t>
            </a:r>
            <a:r>
              <a:rPr dirty="0"/>
              <a:t>responses in shopping centers</a:t>
            </a:r>
          </a:p>
          <a:p>
            <a:pPr eaLnBrk="1" hangingPunct="1">
              <a:buSzTx/>
            </a:pPr>
            <a:r>
              <a:rPr dirty="0"/>
              <a:t>Minimalists note potential social and psychological costs of such measures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a:xfrm>
            <a:off x="228600" y="26988"/>
            <a:ext cx="8534400" cy="1039812"/>
          </a:xfrm>
        </p:spPr>
        <p:txBody>
          <a:bodyPr>
            <a:normAutofit fontScale="90000"/>
          </a:bodyPr>
          <a:lstStyle/>
          <a:p>
            <a:pPr eaLnBrk="1" hangingPunct="1"/>
            <a:r>
              <a:rPr lang="en-US" sz="3200" dirty="0">
                <a:ea typeface="MS PGothic" pitchFamily="34" charset="-128"/>
              </a:rPr>
              <a:t>Using your critical thinking skills and consider…</a:t>
            </a:r>
          </a:p>
        </p:txBody>
      </p:sp>
      <p:sp>
        <p:nvSpPr>
          <p:cNvPr id="26626" name="Content Placeholder 2"/>
          <p:cNvSpPr>
            <a:spLocks noGrp="1"/>
          </p:cNvSpPr>
          <p:nvPr>
            <p:ph idx="1"/>
          </p:nvPr>
        </p:nvSpPr>
        <p:spPr/>
        <p:txBody>
          <a:bodyPr/>
          <a:lstStyle/>
          <a:p>
            <a:pPr eaLnBrk="1" hangingPunct="1">
              <a:buSzTx/>
            </a:pPr>
            <a:r>
              <a:t>Local and national news media report on attempted and completed kidnappings quite often, yet many parents are torn about whether or not to discuss the issue with their children. As a student of victimology, what would you suggest they do?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0393" y="1552504"/>
            <a:ext cx="8168870" cy="4472060"/>
          </a:xfrm>
          <a:noFill/>
          <a:ln>
            <a:noFill/>
          </a:ln>
        </p:spPr>
        <p:txBody>
          <a:bodyPr vert="horz" wrap="square" lIns="91440" tIns="45720" rIns="91440" bIns="45720" numCol="1" anchor="ctr" anchorCtr="0" compatLnSpc="1">
            <a:prstTxWarp prst="textNoShape">
              <a:avLst/>
            </a:prstTxWarp>
            <a:normAutofit/>
          </a:bodyPr>
          <a:lstStyle/>
          <a:p>
            <a:pPr algn="ctr" eaLnBrk="1" hangingPunct="1">
              <a:spcAft>
                <a:spcPts val="1500"/>
              </a:spcAft>
              <a:defRPr/>
            </a:pPr>
            <a:r>
              <a:rPr lang="en-US" altLang="en-US" sz="5600" b="1" cap="all" dirty="0">
                <a:solidFill>
                  <a:schemeClr val="tx1"/>
                </a:solidFill>
                <a:ea typeface="MS PGothic" panose="020B0600070205080204" pitchFamily="34" charset="-128"/>
              </a:rPr>
              <a:t>Physically and sexually abused children</a:t>
            </a:r>
          </a:p>
        </p:txBody>
      </p:sp>
    </p:spTree>
    <p:extLst>
      <p:ext uri="{BB962C8B-B14F-4D97-AF65-F5344CB8AC3E}">
        <p14:creationId xmlns:p14="http://schemas.microsoft.com/office/powerpoint/2010/main" val="37386605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2"/>
          <p:cNvSpPr>
            <a:spLocks noGrp="1" noRot="1" noChangeArrowheads="1"/>
          </p:cNvSpPr>
          <p:nvPr>
            <p:ph type="title"/>
          </p:nvPr>
        </p:nvSpPr>
        <p:spPr>
          <a:xfrm>
            <a:off x="228600" y="26988"/>
            <a:ext cx="8763000" cy="1039812"/>
          </a:xfrm>
        </p:spPr>
        <p:txBody>
          <a:bodyPr/>
          <a:lstStyle/>
          <a:p>
            <a:pPr eaLnBrk="1" hangingPunct="1"/>
            <a:r>
              <a:rPr lang="en-US" altLang="en-US" sz="3200" dirty="0">
                <a:ea typeface="MS PGothic" pitchFamily="34" charset="-128"/>
              </a:rPr>
              <a:t>The Rediscovery of Child Abuse </a:t>
            </a:r>
            <a:r>
              <a:rPr lang="en-US" altLang="en-US" sz="2000" dirty="0">
                <a:ea typeface="MS PGothic" pitchFamily="34" charset="-128"/>
              </a:rPr>
              <a:t>(1 of 2)</a:t>
            </a:r>
            <a:endParaRPr lang="en-US" altLang="en-US" sz="2200" dirty="0">
              <a:ea typeface="MS PGothic" pitchFamily="34" charset="-128"/>
            </a:endParaRPr>
          </a:p>
        </p:txBody>
      </p:sp>
      <p:sp>
        <p:nvSpPr>
          <p:cNvPr id="29698" name="Content Placeholder 1"/>
          <p:cNvSpPr>
            <a:spLocks noGrp="1" noRot="1"/>
          </p:cNvSpPr>
          <p:nvPr>
            <p:ph idx="1"/>
          </p:nvPr>
        </p:nvSpPr>
        <p:spPr/>
        <p:txBody>
          <a:bodyPr/>
          <a:lstStyle/>
          <a:p>
            <a:pPr eaLnBrk="1" hangingPunct="1">
              <a:buSzTx/>
            </a:pPr>
            <a:r>
              <a:rPr dirty="0"/>
              <a:t>For centuries, children were parental property</a:t>
            </a:r>
          </a:p>
          <a:p>
            <a:pPr lvl="1" eaLnBrk="1" hangingPunct="1"/>
            <a:r>
              <a:rPr dirty="0"/>
              <a:t>Excessive discipline could be </a:t>
            </a:r>
            <a:r>
              <a:rPr b="1" dirty="0"/>
              <a:t>cruelty to children</a:t>
            </a:r>
          </a:p>
          <a:p>
            <a:pPr lvl="1" eaLnBrk="1" hangingPunct="1"/>
            <a:endParaRPr b="1" dirty="0"/>
          </a:p>
          <a:p>
            <a:pPr eaLnBrk="1" hangingPunct="1">
              <a:buSzTx/>
            </a:pPr>
            <a:r>
              <a:rPr b="1" dirty="0"/>
              <a:t>House of Refuge movement </a:t>
            </a:r>
            <a:r>
              <a:rPr dirty="0"/>
              <a:t>in early 1800s</a:t>
            </a:r>
          </a:p>
          <a:p>
            <a:pPr eaLnBrk="1" hangingPunct="1">
              <a:buSzTx/>
            </a:pPr>
            <a:endParaRPr dirty="0"/>
          </a:p>
          <a:p>
            <a:pPr eaLnBrk="1" hangingPunct="1">
              <a:buSzTx/>
            </a:pPr>
            <a:r>
              <a:rPr dirty="0"/>
              <a:t>Society for the Prevention of Cruelty to Children, 1874</a:t>
            </a:r>
          </a:p>
          <a:p>
            <a:pPr eaLnBrk="1" hangingPunct="1">
              <a:buSzTx/>
            </a:pPr>
            <a:endParaRPr dirty="0"/>
          </a:p>
          <a:p>
            <a:pPr eaLnBrk="1" hangingPunct="1">
              <a:buSzTx/>
            </a:pPr>
            <a:r>
              <a:rPr dirty="0"/>
              <a:t>Pediatric radiologists urged legislation against </a:t>
            </a:r>
            <a:r>
              <a:rPr b="1" dirty="0"/>
              <a:t>battered child syndrome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2"/>
          <p:cNvSpPr>
            <a:spLocks noGrp="1" noRot="1" noChangeArrowheads="1"/>
          </p:cNvSpPr>
          <p:nvPr>
            <p:ph type="title"/>
          </p:nvPr>
        </p:nvSpPr>
        <p:spPr>
          <a:xfrm>
            <a:off x="228600" y="26988"/>
            <a:ext cx="8763000" cy="1039812"/>
          </a:xfrm>
        </p:spPr>
        <p:txBody>
          <a:bodyPr/>
          <a:lstStyle/>
          <a:p>
            <a:pPr eaLnBrk="1" hangingPunct="1"/>
            <a:r>
              <a:rPr lang="en-US" altLang="en-US" sz="3200" dirty="0">
                <a:ea typeface="MS PGothic" pitchFamily="34" charset="-128"/>
              </a:rPr>
              <a:t>The Rediscovery of Child Abuse </a:t>
            </a:r>
            <a:r>
              <a:rPr lang="en-US" altLang="en-US" sz="2000" dirty="0">
                <a:ea typeface="MS PGothic" pitchFamily="34" charset="-128"/>
              </a:rPr>
              <a:t>(2 of 2)</a:t>
            </a:r>
          </a:p>
        </p:txBody>
      </p:sp>
      <p:sp>
        <p:nvSpPr>
          <p:cNvPr id="30722" name="Content Placeholder 1"/>
          <p:cNvSpPr>
            <a:spLocks noGrp="1" noRot="1"/>
          </p:cNvSpPr>
          <p:nvPr>
            <p:ph idx="1"/>
          </p:nvPr>
        </p:nvSpPr>
        <p:spPr/>
        <p:txBody>
          <a:bodyPr/>
          <a:lstStyle/>
          <a:p>
            <a:pPr eaLnBrk="1" hangingPunct="1">
              <a:buSzTx/>
            </a:pPr>
            <a:r>
              <a:rPr dirty="0"/>
              <a:t>Child Abuse Prevention and Treatment Act, 1974, prohibited</a:t>
            </a:r>
          </a:p>
          <a:p>
            <a:pPr lvl="1" eaLnBrk="1" hangingPunct="1"/>
            <a:r>
              <a:rPr b="1" dirty="0"/>
              <a:t>Neglect</a:t>
            </a:r>
          </a:p>
          <a:p>
            <a:pPr lvl="1" eaLnBrk="1" hangingPunct="1"/>
            <a:r>
              <a:rPr b="1" dirty="0"/>
              <a:t>Physical abuse</a:t>
            </a:r>
          </a:p>
          <a:p>
            <a:pPr lvl="1" eaLnBrk="1" hangingPunct="1"/>
            <a:r>
              <a:rPr b="1" dirty="0"/>
              <a:t>Sexual abuse</a:t>
            </a:r>
          </a:p>
          <a:p>
            <a:pPr lvl="1" eaLnBrk="1" hangingPunct="1"/>
            <a:r>
              <a:rPr dirty="0"/>
              <a:t>Emotional abuse</a:t>
            </a:r>
          </a:p>
          <a:p>
            <a:pPr lvl="1" eaLnBrk="1" hangingPunct="1"/>
            <a:endParaRPr dirty="0"/>
          </a:p>
          <a:p>
            <a:pPr eaLnBrk="1" hangingPunct="1">
              <a:buSzTx/>
            </a:pPr>
            <a:r>
              <a:rPr dirty="0"/>
              <a:t>Keeping Children and Families Safe Act of 2003</a:t>
            </a:r>
          </a:p>
          <a:p>
            <a:pPr lvl="1" eaLnBrk="1" hangingPunct="1"/>
            <a:r>
              <a:rPr dirty="0"/>
              <a:t>Broadened the definition of maltreatment to include anything causing serious harm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2"/>
          <p:cNvSpPr>
            <a:spLocks noGrp="1" noRot="1"/>
          </p:cNvSpPr>
          <p:nvPr>
            <p:ph type="title"/>
          </p:nvPr>
        </p:nvSpPr>
        <p:spPr>
          <a:xfrm>
            <a:off x="228600" y="26988"/>
            <a:ext cx="7772400" cy="1039812"/>
          </a:xfrm>
        </p:spPr>
        <p:txBody>
          <a:bodyPr/>
          <a:lstStyle/>
          <a:p>
            <a:pPr eaLnBrk="1" hangingPunct="1"/>
            <a:r>
              <a:rPr lang="en-US" sz="3200" dirty="0">
                <a:ea typeface="MS PGothic" pitchFamily="34" charset="-128"/>
              </a:rPr>
              <a:t>How Children Suffer</a:t>
            </a:r>
          </a:p>
        </p:txBody>
      </p:sp>
      <p:sp>
        <p:nvSpPr>
          <p:cNvPr id="31746" name="Content Placeholder 1"/>
          <p:cNvSpPr>
            <a:spLocks noGrp="1" noRot="1"/>
          </p:cNvSpPr>
          <p:nvPr>
            <p:ph idx="1"/>
          </p:nvPr>
        </p:nvSpPr>
        <p:spPr/>
        <p:txBody>
          <a:bodyPr/>
          <a:lstStyle/>
          <a:p>
            <a:pPr eaLnBrk="1" hangingPunct="1">
              <a:buSzTx/>
            </a:pPr>
            <a:r>
              <a:rPr dirty="0"/>
              <a:t>Sexually exploited children are prone to seven groupings of adverse effects</a:t>
            </a:r>
          </a:p>
          <a:p>
            <a:pPr lvl="1" eaLnBrk="1" hangingPunct="1"/>
            <a:r>
              <a:rPr dirty="0"/>
              <a:t>Affective problems</a:t>
            </a:r>
          </a:p>
          <a:p>
            <a:pPr lvl="1" eaLnBrk="1" hangingPunct="1"/>
            <a:r>
              <a:rPr dirty="0"/>
              <a:t>Physical repercussions</a:t>
            </a:r>
          </a:p>
          <a:p>
            <a:pPr lvl="1" eaLnBrk="1" hangingPunct="1"/>
            <a:r>
              <a:rPr dirty="0"/>
              <a:t>Cognitive effects</a:t>
            </a:r>
          </a:p>
          <a:p>
            <a:pPr lvl="1" eaLnBrk="1" hangingPunct="1"/>
            <a:r>
              <a:rPr dirty="0"/>
              <a:t>Behavioral symptoms</a:t>
            </a:r>
          </a:p>
          <a:p>
            <a:pPr lvl="1" eaLnBrk="1" hangingPunct="1"/>
            <a:r>
              <a:rPr dirty="0"/>
              <a:t>Self-destructive impulses</a:t>
            </a:r>
          </a:p>
          <a:p>
            <a:pPr lvl="1" eaLnBrk="1" hangingPunct="1"/>
            <a:r>
              <a:rPr dirty="0"/>
              <a:t>Psychopathological repercussions</a:t>
            </a:r>
          </a:p>
          <a:p>
            <a:pPr lvl="1" eaLnBrk="1" hangingPunct="1"/>
            <a:r>
              <a:rPr dirty="0"/>
              <a:t>Age-inappropriate sexual knowledge, talk, and involvements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2"/>
          <p:cNvSpPr>
            <a:spLocks noGrp="1" noRot="1" noChangeArrowheads="1"/>
          </p:cNvSpPr>
          <p:nvPr>
            <p:ph type="title"/>
          </p:nvPr>
        </p:nvSpPr>
        <p:spPr>
          <a:xfrm>
            <a:off x="228600" y="26988"/>
            <a:ext cx="7772400" cy="1039812"/>
          </a:xfrm>
        </p:spPr>
        <p:txBody>
          <a:bodyPr>
            <a:normAutofit fontScale="90000"/>
          </a:bodyPr>
          <a:lstStyle/>
          <a:p>
            <a:pPr eaLnBrk="1" hangingPunct="1">
              <a:defRPr/>
            </a:pPr>
            <a:r>
              <a:rPr lang="en-US" altLang="en-US" dirty="0">
                <a:ea typeface="MS PGothic" panose="020B0600070205080204" pitchFamily="34" charset="-128"/>
              </a:rPr>
              <a:t>Estimates of the Incidence, Prevalence, and Seriousness of Child Abuse</a:t>
            </a:r>
          </a:p>
        </p:txBody>
      </p:sp>
      <p:sp>
        <p:nvSpPr>
          <p:cNvPr id="32770" name="Content Placeholder 1"/>
          <p:cNvSpPr>
            <a:spLocks noGrp="1" noRot="1"/>
          </p:cNvSpPr>
          <p:nvPr>
            <p:ph idx="1"/>
          </p:nvPr>
        </p:nvSpPr>
        <p:spPr/>
        <p:txBody>
          <a:bodyPr/>
          <a:lstStyle/>
          <a:p>
            <a:pPr eaLnBrk="1" hangingPunct="1">
              <a:buSzTx/>
            </a:pPr>
            <a:r>
              <a:rPr dirty="0"/>
              <a:t>National Incidence Study (NIS) of Child Abuse and Neglect</a:t>
            </a:r>
          </a:p>
          <a:p>
            <a:pPr lvl="1" eaLnBrk="1" hangingPunct="1"/>
            <a:r>
              <a:rPr dirty="0"/>
              <a:t>Studies cases investigated by CPS and others</a:t>
            </a:r>
          </a:p>
          <a:p>
            <a:pPr lvl="1" eaLnBrk="1" hangingPunct="1"/>
            <a:r>
              <a:rPr dirty="0"/>
              <a:t>Maltreatment includes both neglect and abuse</a:t>
            </a:r>
          </a:p>
          <a:p>
            <a:pPr lvl="1" eaLnBrk="1" hangingPunct="1"/>
            <a:endParaRPr dirty="0"/>
          </a:p>
          <a:p>
            <a:pPr eaLnBrk="1" hangingPunct="1">
              <a:buSzTx/>
            </a:pPr>
            <a:r>
              <a:rPr dirty="0"/>
              <a:t>National Child Abuse and Neglect Data System (NCANDS)</a:t>
            </a:r>
          </a:p>
          <a:p>
            <a:pPr lvl="1" eaLnBrk="1" hangingPunct="1"/>
            <a:r>
              <a:rPr dirty="0"/>
              <a:t>Studies cases investigated by CPS only</a:t>
            </a:r>
          </a:p>
          <a:p>
            <a:pPr lvl="1" eaLnBrk="1" hangingPunct="1"/>
            <a:r>
              <a:rPr dirty="0"/>
              <a:t>In 2016, CPS estimated 675,000 cases of abuse and neglect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2"/>
          <p:cNvSpPr>
            <a:spLocks noGrp="1" noRot="1" noChangeArrowheads="1"/>
          </p:cNvSpPr>
          <p:nvPr>
            <p:ph type="title"/>
          </p:nvPr>
        </p:nvSpPr>
        <p:spPr>
          <a:xfrm>
            <a:off x="228600" y="26988"/>
            <a:ext cx="8763000" cy="1039812"/>
          </a:xfrm>
        </p:spPr>
        <p:txBody>
          <a:bodyPr>
            <a:normAutofit fontScale="90000"/>
          </a:bodyPr>
          <a:lstStyle/>
          <a:p>
            <a:pPr eaLnBrk="1" hangingPunct="1">
              <a:defRPr/>
            </a:pPr>
            <a:r>
              <a:rPr lang="en-US" altLang="en-US" dirty="0">
                <a:ea typeface="MS PGothic" panose="020B0600070205080204" pitchFamily="34" charset="-128"/>
              </a:rPr>
              <a:t>Maximalist versus Minimalist Approaches to the Seriousness of the Problem </a:t>
            </a:r>
            <a:r>
              <a:rPr lang="en-US" altLang="en-US" sz="2200" dirty="0">
                <a:ea typeface="MS PGothic" panose="020B0600070205080204" pitchFamily="34" charset="-128"/>
              </a:rPr>
              <a:t>(1 of 2)</a:t>
            </a:r>
          </a:p>
        </p:txBody>
      </p:sp>
      <p:sp>
        <p:nvSpPr>
          <p:cNvPr id="33794" name="Content Placeholder 1"/>
          <p:cNvSpPr>
            <a:spLocks noGrp="1" noRot="1"/>
          </p:cNvSpPr>
          <p:nvPr>
            <p:ph idx="1"/>
          </p:nvPr>
        </p:nvSpPr>
        <p:spPr/>
        <p:txBody>
          <a:bodyPr/>
          <a:lstStyle/>
          <a:p>
            <a:pPr eaLnBrk="1" hangingPunct="1">
              <a:buSzTx/>
            </a:pPr>
            <a:r>
              <a:rPr dirty="0"/>
              <a:t>Maximalist arguments</a:t>
            </a:r>
          </a:p>
          <a:p>
            <a:pPr lvl="1" eaLnBrk="1" hangingPunct="1"/>
            <a:r>
              <a:rPr dirty="0"/>
              <a:t>Abuse is common and should be taken more seriously</a:t>
            </a:r>
          </a:p>
          <a:p>
            <a:pPr lvl="1" eaLnBrk="1" hangingPunct="1"/>
            <a:r>
              <a:rPr dirty="0"/>
              <a:t>One in four children have been neglected or abused</a:t>
            </a:r>
          </a:p>
          <a:p>
            <a:pPr lvl="1" eaLnBrk="1" hangingPunct="1"/>
            <a:r>
              <a:rPr dirty="0"/>
              <a:t>Statistics underestimate the true emergency</a:t>
            </a:r>
          </a:p>
          <a:p>
            <a:pPr lvl="2" eaLnBrk="1" hangingPunct="1"/>
            <a:r>
              <a:rPr dirty="0"/>
              <a:t>Many episodes go unreported</a:t>
            </a:r>
          </a:p>
          <a:p>
            <a:pPr lvl="2" eaLnBrk="1" hangingPunct="1"/>
            <a:r>
              <a:rPr dirty="0"/>
              <a:t>Many reports are screened and disregarded by agencies</a:t>
            </a:r>
          </a:p>
          <a:p>
            <a:pPr lvl="2" eaLnBrk="1" hangingPunct="1"/>
            <a:r>
              <a:rPr dirty="0"/>
              <a:t>Abusive punishments are considered the norm in some families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2"/>
          <p:cNvSpPr>
            <a:spLocks noGrp="1" noRot="1" noChangeArrowheads="1"/>
          </p:cNvSpPr>
          <p:nvPr>
            <p:ph type="title"/>
          </p:nvPr>
        </p:nvSpPr>
        <p:spPr>
          <a:xfrm>
            <a:off x="228600" y="26988"/>
            <a:ext cx="8763000" cy="1039812"/>
          </a:xfrm>
        </p:spPr>
        <p:txBody>
          <a:bodyPr>
            <a:normAutofit fontScale="90000"/>
          </a:bodyPr>
          <a:lstStyle/>
          <a:p>
            <a:pPr eaLnBrk="1" hangingPunct="1">
              <a:defRPr/>
            </a:pPr>
            <a:r>
              <a:rPr lang="en-US" altLang="en-US" dirty="0">
                <a:ea typeface="MS PGothic" panose="020B0600070205080204" pitchFamily="34" charset="-128"/>
              </a:rPr>
              <a:t>Maximalist versus Minimalist Approaches to the Seriousness of the Problem </a:t>
            </a:r>
            <a:r>
              <a:rPr lang="en-US" altLang="en-US" sz="2200" dirty="0">
                <a:ea typeface="MS PGothic" panose="020B0600070205080204" pitchFamily="34" charset="-128"/>
              </a:rPr>
              <a:t>(2 of 2)</a:t>
            </a:r>
          </a:p>
        </p:txBody>
      </p:sp>
      <p:sp>
        <p:nvSpPr>
          <p:cNvPr id="34818" name="Content Placeholder 1"/>
          <p:cNvSpPr>
            <a:spLocks noGrp="1" noRot="1"/>
          </p:cNvSpPr>
          <p:nvPr>
            <p:ph idx="1"/>
          </p:nvPr>
        </p:nvSpPr>
        <p:spPr/>
        <p:txBody>
          <a:bodyPr/>
          <a:lstStyle/>
          <a:p>
            <a:pPr eaLnBrk="1" hangingPunct="1">
              <a:buSzTx/>
            </a:pPr>
            <a:r>
              <a:rPr dirty="0"/>
              <a:t>Minimalist views</a:t>
            </a:r>
          </a:p>
          <a:p>
            <a:pPr lvl="1" eaLnBrk="1" hangingPunct="1"/>
            <a:r>
              <a:rPr dirty="0"/>
              <a:t>Definition of maltreatment has expanded and diluted</a:t>
            </a:r>
          </a:p>
          <a:p>
            <a:pPr lvl="1" eaLnBrk="1" hangingPunct="1"/>
            <a:r>
              <a:rPr dirty="0"/>
              <a:t>Some abuses are too vague and subjective to guide corrective actions</a:t>
            </a:r>
          </a:p>
          <a:p>
            <a:pPr lvl="1" eaLnBrk="1" hangingPunct="1"/>
            <a:r>
              <a:rPr dirty="0"/>
              <a:t>Number of unsubstantiated reports are increasing</a:t>
            </a:r>
          </a:p>
          <a:p>
            <a:pPr lvl="2" eaLnBrk="1" hangingPunct="1"/>
            <a:r>
              <a:rPr dirty="0"/>
              <a:t>Mandatory reporting and heightened public awareness</a:t>
            </a:r>
          </a:p>
          <a:p>
            <a:pPr lvl="2" eaLnBrk="1" hangingPunct="1"/>
            <a:r>
              <a:rPr b="1" dirty="0"/>
              <a:t>Unfounded reports </a:t>
            </a:r>
            <a:r>
              <a:rPr dirty="0"/>
              <a:t>should not be counted</a:t>
            </a:r>
          </a:p>
          <a:p>
            <a:pPr lvl="2" eaLnBrk="1" hangingPunct="1"/>
            <a:r>
              <a:rPr dirty="0"/>
              <a:t>Some reports (3 percent) are deliberately false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2"/>
          <p:cNvSpPr>
            <a:spLocks noGrp="1" noRot="1" noChangeArrowheads="1"/>
          </p:cNvSpPr>
          <p:nvPr>
            <p:ph type="title"/>
          </p:nvPr>
        </p:nvSpPr>
        <p:spPr/>
        <p:txBody>
          <a:bodyPr>
            <a:noAutofit/>
          </a:bodyPr>
          <a:lstStyle/>
          <a:p>
            <a:pPr eaLnBrk="1" hangingPunct="1"/>
            <a:r>
              <a:rPr lang="en-US" sz="3200">
                <a:ea typeface="MS PGothic" pitchFamily="34" charset="-128"/>
              </a:rPr>
              <a:t>Figure 8.1 Trends in Child Maltreatment  Rates, United States, 1990–2016</a:t>
            </a:r>
          </a:p>
        </p:txBody>
      </p:sp>
      <p:pic>
        <p:nvPicPr>
          <p:cNvPr id="8" name="Picture 3" descr="A graph shows trends in child maltreatment rates, United States, from the years 1990 to 2016. The horizontal axis represents the year in increments of 1. The vertical axis to the right represents Fatal Maltreatment Rate per 100,000 Children ranges from 1 to 4 in increments of 1.5 and the vertical axis to the left represents Maltreatment Rate per 1,000 Children ranges from 0 to 18 in increments of 2. &#10;Fatal Maltreatment Rate per 100,000 Children from the year 1996 to 2016 is listed as follows: 1996 - 1.6; 1997 - 1.6; 1998 - 1.6; 1999 - 1.7; 2000 - 1.6; 2001 - 1.8; 2002 - 1.9; 2003 - 1.9; 2004 - 1.8; 2005 - 1.8; 2006 - 2; 2007 - 2.3; 2008 - 2.3; 2009 - 2.4; 2010 - 2.1; 2011 - 2.1; 2012 - 2.2; 2013 - 2.1; 2014 - 2.2; 2015 - 2.3; 2016 - 2.4. &#10;Maltreatment Rate per 1,000 Children from the year 1990 to 2016 is listed as follows: 1990 - 13.5; 1991 - 14; 1992 - 15; 1993 - 15; 1994 - 15; 1995 - 14.5; 1996 - 14.5; 1997 - 14; 1998 - 12.5 ; 1999 - 11.5; 2000 - 12; 2001 - 12; 2002 - 12; 2003 - 12.5; 2004 - 12; 2005 - 12; 2006 - 12; 2007 - 10.5; 2008 - 10.5; 2009 - 10; 2010 - 9.5; 2011 - 9; 2012 - 9; 2013 - 8.5; 2014 - 9; 2015 - 9.5; 2016 - 9. The data given in the graph are approximate."/>
          <p:cNvPicPr>
            <a:picLocks noGrp="1" noChangeAspect="1" noChangeArrowheads="1"/>
          </p:cNvPicPr>
          <p:nvPr>
            <p:ph type="pic" sz="quarter" idx="10"/>
          </p:nvPr>
        </p:nvPicPr>
        <p:blipFill>
          <a:blip r:embed="rId2">
            <a:extLst>
              <a:ext uri="{28A0092B-C50C-407E-A947-70E740481C1C}">
                <a14:useLocalDpi xmlns:a14="http://schemas.microsoft.com/office/drawing/2010/main" val="0"/>
              </a:ext>
            </a:extLst>
          </a:blip>
          <a:stretch>
            <a:fillRect/>
          </a:stretch>
        </p:blipFill>
        <p:spPr bwMode="auto">
          <a:xfrm>
            <a:off x="462868" y="1807231"/>
            <a:ext cx="8218265" cy="3794256"/>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2"/>
          <p:cNvSpPr>
            <a:spLocks noGrp="1" noRot="1" noChangeArrowheads="1"/>
          </p:cNvSpPr>
          <p:nvPr>
            <p:ph type="title"/>
          </p:nvPr>
        </p:nvSpPr>
        <p:spPr/>
        <p:txBody>
          <a:bodyPr>
            <a:normAutofit fontScale="90000"/>
          </a:bodyPr>
          <a:lstStyle/>
          <a:p>
            <a:pPr eaLnBrk="1" hangingPunct="1">
              <a:defRPr/>
            </a:pPr>
            <a:r>
              <a:rPr lang="en-US" altLang="en-US" dirty="0">
                <a:ea typeface="MS PGothic" panose="020B0600070205080204" pitchFamily="34" charset="-128"/>
              </a:rPr>
              <a:t>Differential Risks Children Face of Being Maltreated</a:t>
            </a:r>
          </a:p>
        </p:txBody>
      </p:sp>
      <p:sp>
        <p:nvSpPr>
          <p:cNvPr id="37890" name="Content Placeholder 1"/>
          <p:cNvSpPr>
            <a:spLocks noGrp="1" noRot="1"/>
          </p:cNvSpPr>
          <p:nvPr>
            <p:ph idx="1"/>
          </p:nvPr>
        </p:nvSpPr>
        <p:spPr/>
        <p:txBody>
          <a:bodyPr/>
          <a:lstStyle/>
          <a:p>
            <a:pPr marL="0" indent="0" eaLnBrk="1" hangingPunct="1">
              <a:buSzTx/>
              <a:buNone/>
            </a:pPr>
            <a:r>
              <a:rPr dirty="0"/>
              <a:t>NIS and NCANDS data show those facing the highest rates of maltreatment</a:t>
            </a:r>
          </a:p>
          <a:p>
            <a:pPr lvl="1" eaLnBrk="1" hangingPunct="1"/>
            <a:r>
              <a:rPr dirty="0"/>
              <a:t>Girls</a:t>
            </a:r>
          </a:p>
          <a:p>
            <a:pPr lvl="1" eaLnBrk="1" hangingPunct="1"/>
            <a:r>
              <a:rPr dirty="0"/>
              <a:t>African-Americans</a:t>
            </a:r>
          </a:p>
          <a:p>
            <a:pPr lvl="1" eaLnBrk="1" hangingPunct="1"/>
            <a:r>
              <a:rPr dirty="0"/>
              <a:t>Impoverished</a:t>
            </a:r>
          </a:p>
          <a:p>
            <a:pPr lvl="1" eaLnBrk="1" hangingPunct="1"/>
            <a:r>
              <a:rPr dirty="0"/>
              <a:t>Unemployed parent(s)</a:t>
            </a:r>
          </a:p>
          <a:p>
            <a:pPr lvl="1" eaLnBrk="1" hangingPunct="1"/>
            <a:r>
              <a:rPr dirty="0"/>
              <a:t>Households of four or more children</a:t>
            </a:r>
          </a:p>
          <a:p>
            <a:pPr lvl="1" eaLnBrk="1" hangingPunct="1"/>
            <a:r>
              <a:rPr dirty="0"/>
              <a:t>Households with domestic violence</a:t>
            </a:r>
          </a:p>
          <a:p>
            <a:pPr lvl="1" eaLnBrk="1" hangingPunct="1"/>
            <a:r>
              <a:rPr dirty="0"/>
              <a:t>Rural areas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2"/>
          <p:cNvSpPr>
            <a:spLocks noGrp="1" noRot="1" noChangeArrowheads="1"/>
          </p:cNvSpPr>
          <p:nvPr>
            <p:ph type="title"/>
          </p:nvPr>
        </p:nvSpPr>
        <p:spPr/>
        <p:txBody>
          <a:bodyPr>
            <a:normAutofit fontScale="90000"/>
          </a:bodyPr>
          <a:lstStyle/>
          <a:p>
            <a:pPr eaLnBrk="1" hangingPunct="1">
              <a:defRPr/>
            </a:pPr>
            <a:r>
              <a:rPr lang="en-US" altLang="en-US" dirty="0">
                <a:ea typeface="MS PGothic" panose="020B0600070205080204" pitchFamily="34" charset="-128"/>
              </a:rPr>
              <a:t>The Suffering of Sexually Abused Children </a:t>
            </a:r>
            <a:r>
              <a:rPr lang="en-US" altLang="en-US" sz="2200" dirty="0">
                <a:ea typeface="MS PGothic" panose="020B0600070205080204" pitchFamily="34" charset="-128"/>
              </a:rPr>
              <a:t>(1 of 2)</a:t>
            </a:r>
          </a:p>
        </p:txBody>
      </p:sp>
      <p:sp>
        <p:nvSpPr>
          <p:cNvPr id="38914" name="Content Placeholder 1"/>
          <p:cNvSpPr>
            <a:spLocks noGrp="1" noRot="1"/>
          </p:cNvSpPr>
          <p:nvPr>
            <p:ph idx="1"/>
          </p:nvPr>
        </p:nvSpPr>
        <p:spPr/>
        <p:txBody>
          <a:bodyPr/>
          <a:lstStyle/>
          <a:p>
            <a:pPr eaLnBrk="1" hangingPunct="1">
              <a:buSzTx/>
            </a:pPr>
            <a:r>
              <a:rPr dirty="0"/>
              <a:t>A child is sexually abused when he or she is being used for sexual stimulation of the perpetrator or an observer</a:t>
            </a:r>
          </a:p>
          <a:p>
            <a:pPr lvl="1" eaLnBrk="1" hangingPunct="1"/>
            <a:r>
              <a:rPr dirty="0"/>
              <a:t>45,000 children were sexually abused in 2016</a:t>
            </a:r>
          </a:p>
          <a:p>
            <a:pPr eaLnBrk="1" hangingPunct="1">
              <a:buSzTx/>
            </a:pPr>
            <a:r>
              <a:rPr dirty="0"/>
              <a:t>Four controversies include</a:t>
            </a:r>
          </a:p>
          <a:p>
            <a:pPr lvl="1" eaLnBrk="1" hangingPunct="1"/>
            <a:r>
              <a:rPr dirty="0"/>
              <a:t>Parent–child incest, especially during custody battles</a:t>
            </a:r>
          </a:p>
          <a:p>
            <a:pPr lvl="1" eaLnBrk="1" hangingPunct="1"/>
            <a:r>
              <a:rPr dirty="0"/>
              <a:t>Charges of molestation from repressed memories</a:t>
            </a:r>
          </a:p>
          <a:p>
            <a:pPr lvl="1" eaLnBrk="1" hangingPunct="1"/>
            <a:r>
              <a:rPr dirty="0"/>
              <a:t>Abuse by religious figures, teachers, etc.</a:t>
            </a:r>
          </a:p>
          <a:p>
            <a:pPr lvl="1" eaLnBrk="1" hangingPunct="1"/>
            <a:r>
              <a:rPr dirty="0"/>
              <a:t>Abuse during religious rituals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2"/>
          <p:cNvSpPr>
            <a:spLocks noGrp="1" noRot="1" noChangeArrowheads="1"/>
          </p:cNvSpPr>
          <p:nvPr>
            <p:ph type="title"/>
          </p:nvPr>
        </p:nvSpPr>
        <p:spPr>
          <a:xfrm>
            <a:off x="228600" y="27709"/>
            <a:ext cx="7696200" cy="1039091"/>
          </a:xfrm>
        </p:spPr>
        <p:txBody>
          <a:bodyPr>
            <a:normAutofit fontScale="90000"/>
          </a:bodyPr>
          <a:lstStyle/>
          <a:p>
            <a:pPr eaLnBrk="1" hangingPunct="1">
              <a:defRPr/>
            </a:pPr>
            <a:r>
              <a:rPr lang="en-US" altLang="en-US" dirty="0">
                <a:ea typeface="MS PGothic" panose="020B0600070205080204" pitchFamily="34" charset="-128"/>
              </a:rPr>
              <a:t>The Suffering of Sexually Abused Children </a:t>
            </a:r>
            <a:r>
              <a:rPr lang="en-US" altLang="en-US" sz="2200" dirty="0">
                <a:ea typeface="MS PGothic" panose="020B0600070205080204" pitchFamily="34" charset="-128"/>
              </a:rPr>
              <a:t>(2 of 2)</a:t>
            </a:r>
          </a:p>
        </p:txBody>
      </p:sp>
      <p:sp>
        <p:nvSpPr>
          <p:cNvPr id="39938" name="Content Placeholder 1"/>
          <p:cNvSpPr>
            <a:spLocks noGrp="1" noRot="1"/>
          </p:cNvSpPr>
          <p:nvPr>
            <p:ph idx="1"/>
          </p:nvPr>
        </p:nvSpPr>
        <p:spPr/>
        <p:txBody>
          <a:bodyPr/>
          <a:lstStyle/>
          <a:p>
            <a:pPr eaLnBrk="1" hangingPunct="1">
              <a:buSzTx/>
            </a:pPr>
            <a:r>
              <a:rPr dirty="0"/>
              <a:t>Accusations made during divorce proceedings and custody battles</a:t>
            </a:r>
          </a:p>
          <a:p>
            <a:pPr lvl="1" eaLnBrk="1" hangingPunct="1"/>
            <a:r>
              <a:rPr dirty="0"/>
              <a:t>Maximalists argue that incestuous relationships are hidden until parents separate</a:t>
            </a:r>
          </a:p>
          <a:p>
            <a:pPr lvl="1" eaLnBrk="1" hangingPunct="1"/>
            <a:r>
              <a:rPr dirty="0"/>
              <a:t>Minimalists argue that baseless allegations are taken too seriously</a:t>
            </a:r>
          </a:p>
          <a:p>
            <a:pPr lvl="2" eaLnBrk="1" hangingPunct="1"/>
            <a:r>
              <a:rPr b="1" dirty="0"/>
              <a:t>SAID syndrome</a:t>
            </a:r>
          </a:p>
          <a:p>
            <a:pPr lvl="2" eaLnBrk="1" hangingPunct="1"/>
            <a:r>
              <a:rPr dirty="0"/>
              <a:t>Goal is for accused parent to lose visitation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2"/>
          <p:cNvSpPr>
            <a:spLocks noGrp="1" noRot="1" noChangeArrowheads="1"/>
          </p:cNvSpPr>
          <p:nvPr>
            <p:ph type="title"/>
          </p:nvPr>
        </p:nvSpPr>
        <p:spPr>
          <a:xfrm>
            <a:off x="228600" y="27709"/>
            <a:ext cx="8686800" cy="1039091"/>
          </a:xfrm>
        </p:spPr>
        <p:txBody>
          <a:bodyPr>
            <a:normAutofit fontScale="90000"/>
          </a:bodyPr>
          <a:lstStyle/>
          <a:p>
            <a:pPr eaLnBrk="1" hangingPunct="1">
              <a:defRPr/>
            </a:pPr>
            <a:r>
              <a:rPr lang="en-US" altLang="en-US" dirty="0">
                <a:ea typeface="MS PGothic" panose="020B0600070205080204" pitchFamily="34" charset="-128"/>
              </a:rPr>
              <a:t>The Furor over Recalling Repressed Memories of Childhood Sexual Abuse </a:t>
            </a:r>
            <a:r>
              <a:rPr lang="en-US" altLang="en-US" sz="2200" dirty="0">
                <a:ea typeface="MS PGothic" panose="020B0600070205080204" pitchFamily="34" charset="-128"/>
              </a:rPr>
              <a:t>(1 of 2)</a:t>
            </a:r>
          </a:p>
        </p:txBody>
      </p:sp>
      <p:sp>
        <p:nvSpPr>
          <p:cNvPr id="40962" name="Content Placeholder 1"/>
          <p:cNvSpPr>
            <a:spLocks noGrp="1" noRot="1"/>
          </p:cNvSpPr>
          <p:nvPr>
            <p:ph idx="1"/>
          </p:nvPr>
        </p:nvSpPr>
        <p:spPr/>
        <p:txBody>
          <a:bodyPr/>
          <a:lstStyle/>
          <a:p>
            <a:pPr eaLnBrk="1" hangingPunct="1">
              <a:buSzTx/>
            </a:pPr>
            <a:r>
              <a:rPr dirty="0"/>
              <a:t>In 1900, Freud believed in repressed memories</a:t>
            </a:r>
          </a:p>
          <a:p>
            <a:pPr eaLnBrk="1" hangingPunct="1">
              <a:buSzTx/>
            </a:pPr>
            <a:r>
              <a:rPr dirty="0"/>
              <a:t>In 1980s, memory recovery movement reemerged</a:t>
            </a:r>
          </a:p>
          <a:p>
            <a:pPr eaLnBrk="1" hangingPunct="1">
              <a:buSzTx/>
            </a:pPr>
            <a:r>
              <a:rPr dirty="0"/>
              <a:t>Maximalists contended</a:t>
            </a:r>
          </a:p>
          <a:p>
            <a:pPr lvl="1" eaLnBrk="1" hangingPunct="1"/>
            <a:r>
              <a:rPr dirty="0"/>
              <a:t>Adults use energy to mentally block memories of abuse</a:t>
            </a:r>
          </a:p>
          <a:p>
            <a:pPr lvl="1" eaLnBrk="1" hangingPunct="1"/>
            <a:r>
              <a:rPr dirty="0"/>
              <a:t>New treatments unblock energies</a:t>
            </a:r>
          </a:p>
          <a:p>
            <a:pPr lvl="1" eaLnBrk="1" hangingPunct="1"/>
            <a:r>
              <a:rPr dirty="0"/>
              <a:t>Speaking openly helps healing process</a:t>
            </a:r>
          </a:p>
          <a:p>
            <a:pPr eaLnBrk="1" hangingPunct="1">
              <a:buSzTx/>
            </a:pPr>
            <a:r>
              <a:rPr dirty="0"/>
              <a:t>Minimalists contend</a:t>
            </a:r>
          </a:p>
          <a:p>
            <a:pPr lvl="1" eaLnBrk="1" hangingPunct="1"/>
            <a:r>
              <a:rPr dirty="0"/>
              <a:t>Interventions create </a:t>
            </a:r>
            <a:r>
              <a:rPr b="1" dirty="0" err="1"/>
              <a:t>psuedomemories</a:t>
            </a:r>
            <a:endParaRPr b="1" dirty="0"/>
          </a:p>
          <a:p>
            <a:pPr lvl="1" eaLnBrk="1" hangingPunct="1"/>
            <a:r>
              <a:rPr dirty="0"/>
              <a:t>Definitions and symptoms are too vague</a:t>
            </a:r>
          </a:p>
          <a:p>
            <a:pPr eaLnBrk="1" hangingPunct="1">
              <a:buSzTx/>
            </a:pPr>
            <a:r>
              <a:rPr dirty="0"/>
              <a:t>Research in the 1990s proved minimalists correct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2"/>
          <p:cNvSpPr>
            <a:spLocks noGrp="1" noRot="1" noChangeArrowheads="1"/>
          </p:cNvSpPr>
          <p:nvPr>
            <p:ph type="title"/>
          </p:nvPr>
        </p:nvSpPr>
        <p:spPr>
          <a:xfrm>
            <a:off x="228600" y="26988"/>
            <a:ext cx="8763000" cy="1039812"/>
          </a:xfrm>
        </p:spPr>
        <p:txBody>
          <a:bodyPr>
            <a:normAutofit fontScale="90000"/>
          </a:bodyPr>
          <a:lstStyle/>
          <a:p>
            <a:pPr eaLnBrk="1" hangingPunct="1">
              <a:defRPr/>
            </a:pPr>
            <a:r>
              <a:rPr lang="en-US" altLang="en-US" dirty="0">
                <a:ea typeface="MS PGothic" panose="020B0600070205080204" pitchFamily="34" charset="-128"/>
              </a:rPr>
              <a:t>The Furor over Recalling Repressed Memories of Childhood Sexual Abuse </a:t>
            </a:r>
            <a:r>
              <a:rPr lang="en-US" altLang="en-US" sz="2200" dirty="0">
                <a:ea typeface="MS PGothic" panose="020B0600070205080204" pitchFamily="34" charset="-128"/>
              </a:rPr>
              <a:t>(2 of 2)</a:t>
            </a:r>
          </a:p>
        </p:txBody>
      </p:sp>
      <p:sp>
        <p:nvSpPr>
          <p:cNvPr id="41986" name="Content Placeholder 1"/>
          <p:cNvSpPr>
            <a:spLocks noGrp="1" noRot="1"/>
          </p:cNvSpPr>
          <p:nvPr>
            <p:ph idx="1"/>
          </p:nvPr>
        </p:nvSpPr>
        <p:spPr>
          <a:xfrm>
            <a:off x="0" y="1524000"/>
            <a:ext cx="8991600" cy="4602163"/>
          </a:xfrm>
        </p:spPr>
        <p:txBody>
          <a:bodyPr/>
          <a:lstStyle/>
          <a:p>
            <a:pPr eaLnBrk="1" hangingPunct="1">
              <a:buSzTx/>
            </a:pPr>
            <a:r>
              <a:rPr dirty="0"/>
              <a:t>Sexual abuse of children by religious figures, teachers, and others in authority</a:t>
            </a:r>
          </a:p>
          <a:p>
            <a:pPr lvl="1" eaLnBrk="1" hangingPunct="1"/>
            <a:r>
              <a:rPr dirty="0"/>
              <a:t>Accusations began in the 1970s and grew in the 1980s</a:t>
            </a:r>
          </a:p>
          <a:p>
            <a:pPr lvl="1" eaLnBrk="1" hangingPunct="1"/>
            <a:r>
              <a:rPr dirty="0"/>
              <a:t>Maximalists contend the numbers are higher</a:t>
            </a:r>
          </a:p>
          <a:p>
            <a:pPr lvl="2" eaLnBrk="1" hangingPunct="1"/>
            <a:r>
              <a:rPr dirty="0"/>
              <a:t>Self-blame and shame causes cases to go unreported</a:t>
            </a:r>
          </a:p>
          <a:p>
            <a:pPr lvl="2" eaLnBrk="1" hangingPunct="1"/>
            <a:r>
              <a:rPr dirty="0"/>
              <a:t>Civil lawsuits imposed gag orders</a:t>
            </a:r>
          </a:p>
          <a:p>
            <a:pPr lvl="2" eaLnBrk="1" hangingPunct="1"/>
            <a:r>
              <a:rPr dirty="0"/>
              <a:t>Roman Catholic Church hid abuses</a:t>
            </a:r>
          </a:p>
          <a:p>
            <a:pPr lvl="1" eaLnBrk="1" hangingPunct="1"/>
            <a:r>
              <a:rPr dirty="0"/>
              <a:t>Minimalists contend</a:t>
            </a:r>
          </a:p>
          <a:p>
            <a:pPr lvl="2" eaLnBrk="1" hangingPunct="1"/>
            <a:r>
              <a:rPr dirty="0"/>
              <a:t>Many accusers are seeking monetary compensation</a:t>
            </a:r>
          </a:p>
          <a:p>
            <a:pPr lvl="2" eaLnBrk="1" hangingPunct="1"/>
            <a:r>
              <a:rPr dirty="0"/>
              <a:t>Entire Roman Catholic priesthood is unfairly maligned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le 1"/>
          <p:cNvSpPr>
            <a:spLocks noGrp="1"/>
          </p:cNvSpPr>
          <p:nvPr>
            <p:ph type="title"/>
          </p:nvPr>
        </p:nvSpPr>
        <p:spPr>
          <a:xfrm>
            <a:off x="228600" y="26988"/>
            <a:ext cx="8534400" cy="1039812"/>
          </a:xfrm>
        </p:spPr>
        <p:txBody>
          <a:bodyPr>
            <a:normAutofit fontScale="90000"/>
          </a:bodyPr>
          <a:lstStyle/>
          <a:p>
            <a:pPr eaLnBrk="1" hangingPunct="1"/>
            <a:r>
              <a:rPr lang="en-US" sz="3200" dirty="0">
                <a:ea typeface="MS PGothic" pitchFamily="34" charset="-128"/>
              </a:rPr>
              <a:t>Using your critical thinking skills and consider…</a:t>
            </a:r>
          </a:p>
        </p:txBody>
      </p:sp>
      <p:sp>
        <p:nvSpPr>
          <p:cNvPr id="43010" name="Content Placeholder 2"/>
          <p:cNvSpPr>
            <a:spLocks noGrp="1"/>
          </p:cNvSpPr>
          <p:nvPr>
            <p:ph idx="1"/>
          </p:nvPr>
        </p:nvSpPr>
        <p:spPr/>
        <p:txBody>
          <a:bodyPr/>
          <a:lstStyle/>
          <a:p>
            <a:pPr eaLnBrk="1" hangingPunct="1">
              <a:buSzTx/>
            </a:pPr>
            <a:r>
              <a:t>In December, 2018, the media noted that more than 78 predator priests had been removed from ministry but were still being paid by the Catholic Church. As part of the laicization process, their new role is a life of prayer and penance. Is this an adequate punishment? Should these men be treated differently than nonreligious abusers?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2"/>
          <p:cNvSpPr>
            <a:spLocks noGrp="1" noRot="1" noChangeArrowheads="1"/>
          </p:cNvSpPr>
          <p:nvPr>
            <p:ph type="title"/>
          </p:nvPr>
        </p:nvSpPr>
        <p:spPr>
          <a:xfrm>
            <a:off x="0" y="26988"/>
            <a:ext cx="8991600" cy="1039812"/>
          </a:xfrm>
        </p:spPr>
        <p:txBody>
          <a:bodyPr>
            <a:normAutofit fontScale="90000"/>
          </a:bodyPr>
          <a:lstStyle/>
          <a:p>
            <a:pPr eaLnBrk="1" hangingPunct="1">
              <a:defRPr/>
            </a:pPr>
            <a:r>
              <a:rPr lang="en-US" altLang="en-US" dirty="0">
                <a:ea typeface="MS PGothic" panose="020B0600070205080204" pitchFamily="34" charset="-128"/>
              </a:rPr>
              <a:t>Allegations of Child Sexual Abuse during Rituals</a:t>
            </a:r>
          </a:p>
        </p:txBody>
      </p:sp>
      <p:sp>
        <p:nvSpPr>
          <p:cNvPr id="44034" name="Content Placeholder 1"/>
          <p:cNvSpPr>
            <a:spLocks noGrp="1" noRot="1"/>
          </p:cNvSpPr>
          <p:nvPr>
            <p:ph idx="1"/>
          </p:nvPr>
        </p:nvSpPr>
        <p:spPr/>
        <p:txBody>
          <a:bodyPr/>
          <a:lstStyle/>
          <a:p>
            <a:pPr eaLnBrk="1" hangingPunct="1">
              <a:buSzTx/>
            </a:pPr>
            <a:r>
              <a:rPr dirty="0"/>
              <a:t>In the late 1980s and early 1990s, maximalists believed that tens of thousands of people were ritual human sacrifices</a:t>
            </a:r>
          </a:p>
          <a:p>
            <a:pPr lvl="1" eaLnBrk="1" hangingPunct="1"/>
            <a:r>
              <a:rPr dirty="0"/>
              <a:t>Satanic cults were cannibals</a:t>
            </a:r>
          </a:p>
          <a:p>
            <a:pPr lvl="1" eaLnBrk="1" hangingPunct="1"/>
            <a:r>
              <a:rPr dirty="0"/>
              <a:t>Many woman had repressed memories</a:t>
            </a:r>
          </a:p>
          <a:p>
            <a:pPr eaLnBrk="1" hangingPunct="1">
              <a:buSzTx/>
            </a:pPr>
            <a:r>
              <a:rPr dirty="0"/>
              <a:t>Minimalists insisted that the public was overreacting</a:t>
            </a:r>
          </a:p>
          <a:p>
            <a:pPr lvl="1" eaLnBrk="1" hangingPunct="1"/>
            <a:r>
              <a:rPr dirty="0"/>
              <a:t>Some were accused of being secret Satanists</a:t>
            </a:r>
          </a:p>
          <a:p>
            <a:pPr lvl="1" eaLnBrk="1" hangingPunct="1"/>
            <a:r>
              <a:rPr dirty="0"/>
              <a:t>Most thought the media were sensationalists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0393" y="1552504"/>
            <a:ext cx="8168870" cy="4472060"/>
          </a:xfrm>
          <a:noFill/>
          <a:ln>
            <a:noFill/>
          </a:ln>
        </p:spPr>
        <p:txBody>
          <a:bodyPr vert="horz" wrap="square" lIns="91440" tIns="45720" rIns="91440" bIns="45720" numCol="1" anchor="ctr" anchorCtr="0" compatLnSpc="1">
            <a:prstTxWarp prst="textNoShape">
              <a:avLst/>
            </a:prstTxWarp>
            <a:normAutofit/>
          </a:bodyPr>
          <a:lstStyle/>
          <a:p>
            <a:pPr algn="ctr" eaLnBrk="1" hangingPunct="1">
              <a:spcAft>
                <a:spcPts val="1500"/>
              </a:spcAft>
              <a:defRPr/>
            </a:pPr>
            <a:r>
              <a:rPr lang="en-US" altLang="en-US" sz="5600" b="1" cap="all" dirty="0">
                <a:solidFill>
                  <a:schemeClr val="tx1"/>
                </a:solidFill>
                <a:ea typeface="MS PGothic" panose="020B0600070205080204" pitchFamily="34" charset="-128"/>
              </a:rPr>
              <a:t>Abused children And legal proceedings</a:t>
            </a:r>
          </a:p>
        </p:txBody>
      </p:sp>
    </p:spTree>
    <p:extLst>
      <p:ext uri="{BB962C8B-B14F-4D97-AF65-F5344CB8AC3E}">
        <p14:creationId xmlns:p14="http://schemas.microsoft.com/office/powerpoint/2010/main" val="38871508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2"/>
          <p:cNvSpPr>
            <a:spLocks noGrp="1" noRot="1" noChangeArrowheads="1"/>
          </p:cNvSpPr>
          <p:nvPr>
            <p:ph type="title"/>
          </p:nvPr>
        </p:nvSpPr>
        <p:spPr>
          <a:xfrm>
            <a:off x="228600" y="26988"/>
            <a:ext cx="7772400" cy="1039812"/>
          </a:xfrm>
        </p:spPr>
        <p:txBody>
          <a:bodyPr rtlCol="0">
            <a:normAutofit fontScale="90000"/>
          </a:bodyPr>
          <a:lstStyle/>
          <a:p>
            <a:pPr eaLnBrk="1" fontAlgn="auto" hangingPunct="1">
              <a:spcAft>
                <a:spcPts val="0"/>
              </a:spcAft>
              <a:defRPr/>
            </a:pPr>
            <a:r>
              <a:rPr lang="en-US" altLang="en-US" dirty="0"/>
              <a:t>Taking into Account the Best Interests of the Child</a:t>
            </a:r>
          </a:p>
        </p:txBody>
      </p:sp>
      <p:sp>
        <p:nvSpPr>
          <p:cNvPr id="47106" name="Content Placeholder 1"/>
          <p:cNvSpPr>
            <a:spLocks noGrp="1" noRot="1"/>
          </p:cNvSpPr>
          <p:nvPr>
            <p:ph idx="1"/>
          </p:nvPr>
        </p:nvSpPr>
        <p:spPr/>
        <p:txBody>
          <a:bodyPr/>
          <a:lstStyle/>
          <a:p>
            <a:pPr eaLnBrk="1" hangingPunct="1">
              <a:buSzTx/>
            </a:pPr>
            <a:r>
              <a:t>Prevention of further abuse in criminal justice system</a:t>
            </a:r>
          </a:p>
          <a:p>
            <a:pPr eaLnBrk="1" hangingPunct="1">
              <a:buSzTx/>
            </a:pPr>
            <a:r>
              <a:t>Child advocates</a:t>
            </a:r>
          </a:p>
          <a:p>
            <a:pPr lvl="1" eaLnBrk="1" hangingPunct="1"/>
            <a:r>
              <a:rPr b="1"/>
              <a:t>Guardian Ad Litem (GAL)</a:t>
            </a:r>
          </a:p>
          <a:p>
            <a:pPr eaLnBrk="1" hangingPunct="1">
              <a:buSzTx/>
            </a:pPr>
            <a:r>
              <a:t>Two responses to abusers:</a:t>
            </a:r>
          </a:p>
          <a:p>
            <a:pPr lvl="1" eaLnBrk="1" hangingPunct="1"/>
            <a:r>
              <a:t>View the parental wrong as dysfunctional and in need of treatment and rehabilitation</a:t>
            </a:r>
          </a:p>
          <a:p>
            <a:pPr lvl="1" eaLnBrk="1" hangingPunct="1"/>
            <a:r>
              <a:t>View them as criminals deserving incapacitation and punishment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2"/>
          <p:cNvSpPr>
            <a:spLocks noGrp="1" noRot="1" noChangeArrowheads="1"/>
          </p:cNvSpPr>
          <p:nvPr>
            <p:ph type="title"/>
          </p:nvPr>
        </p:nvSpPr>
        <p:spPr>
          <a:xfrm>
            <a:off x="228600" y="26988"/>
            <a:ext cx="7772400" cy="1039812"/>
          </a:xfrm>
        </p:spPr>
        <p:txBody>
          <a:bodyPr>
            <a:normAutofit fontScale="90000"/>
          </a:bodyPr>
          <a:lstStyle/>
          <a:p>
            <a:pPr eaLnBrk="1" hangingPunct="1">
              <a:defRPr/>
            </a:pPr>
            <a:r>
              <a:rPr lang="en-US" altLang="en-US" dirty="0">
                <a:ea typeface="MS PGothic" panose="020B0600070205080204" pitchFamily="34" charset="-128"/>
              </a:rPr>
              <a:t>The Credibility of Children as Witnesses</a:t>
            </a:r>
          </a:p>
        </p:txBody>
      </p:sp>
      <p:sp>
        <p:nvSpPr>
          <p:cNvPr id="48130" name="Content Placeholder 1"/>
          <p:cNvSpPr>
            <a:spLocks noGrp="1" noRot="1"/>
          </p:cNvSpPr>
          <p:nvPr>
            <p:ph idx="1"/>
          </p:nvPr>
        </p:nvSpPr>
        <p:spPr>
          <a:xfrm>
            <a:off x="228600" y="1371600"/>
            <a:ext cx="8763000" cy="4754563"/>
          </a:xfrm>
        </p:spPr>
        <p:txBody>
          <a:bodyPr/>
          <a:lstStyle/>
          <a:p>
            <a:pPr eaLnBrk="1" hangingPunct="1">
              <a:buSzTx/>
            </a:pPr>
            <a:r>
              <a:rPr dirty="0"/>
              <a:t>Skepticism since Salem Witch Trials</a:t>
            </a:r>
          </a:p>
          <a:p>
            <a:pPr eaLnBrk="1" hangingPunct="1">
              <a:buSzTx/>
            </a:pPr>
            <a:r>
              <a:rPr dirty="0"/>
              <a:t>Children are immature, creating cognitive limitations</a:t>
            </a:r>
          </a:p>
          <a:p>
            <a:pPr eaLnBrk="1" hangingPunct="1">
              <a:buSzTx/>
            </a:pPr>
            <a:r>
              <a:rPr dirty="0"/>
              <a:t>Two points of view</a:t>
            </a:r>
          </a:p>
          <a:p>
            <a:pPr lvl="1" eaLnBrk="1" hangingPunct="1"/>
            <a:r>
              <a:rPr dirty="0"/>
              <a:t>Pro-prosecution/Pro-victim</a:t>
            </a:r>
          </a:p>
          <a:p>
            <a:pPr lvl="2" eaLnBrk="1" hangingPunct="1"/>
            <a:r>
              <a:rPr dirty="0"/>
              <a:t>Children are competent witnesses on fairly recent events</a:t>
            </a:r>
          </a:p>
          <a:p>
            <a:pPr lvl="1" eaLnBrk="1" hangingPunct="1"/>
            <a:r>
              <a:rPr dirty="0"/>
              <a:t>Pro-Defendant</a:t>
            </a:r>
          </a:p>
          <a:p>
            <a:pPr lvl="2" eaLnBrk="1" hangingPunct="1"/>
            <a:r>
              <a:rPr dirty="0"/>
              <a:t>Testimony is vulnerable to coaching by adults </a:t>
            </a:r>
          </a:p>
          <a:p>
            <a:pPr lvl="2" eaLnBrk="1" hangingPunct="1"/>
            <a:r>
              <a:rPr dirty="0"/>
              <a:t>High-pressure techniques can lead to false memory and ultimately lead to wrongful conviction</a:t>
            </a:r>
          </a:p>
          <a:p>
            <a:pPr eaLnBrk="1" hangingPunct="1">
              <a:buSzTx/>
            </a:pPr>
            <a:r>
              <a:rPr dirty="0"/>
              <a:t>Children are competent witnesses unless proven otherwise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Title 2"/>
          <p:cNvSpPr>
            <a:spLocks noGrp="1" noRot="1"/>
          </p:cNvSpPr>
          <p:nvPr>
            <p:ph type="title"/>
          </p:nvPr>
        </p:nvSpPr>
        <p:spPr>
          <a:xfrm>
            <a:off x="228600" y="26988"/>
            <a:ext cx="7772400" cy="1039812"/>
          </a:xfrm>
        </p:spPr>
        <p:txBody>
          <a:bodyPr/>
          <a:lstStyle/>
          <a:p>
            <a:pPr eaLnBrk="1" hangingPunct="1"/>
            <a:r>
              <a:rPr lang="en-US" sz="3200">
                <a:ea typeface="MS PGothic" pitchFamily="34" charset="-128"/>
              </a:rPr>
              <a:t>Devising Child-Friendly Practices</a:t>
            </a:r>
          </a:p>
        </p:txBody>
      </p:sp>
      <p:sp>
        <p:nvSpPr>
          <p:cNvPr id="49154" name="Content Placeholder 1"/>
          <p:cNvSpPr>
            <a:spLocks noGrp="1" noRot="1"/>
          </p:cNvSpPr>
          <p:nvPr>
            <p:ph idx="1"/>
          </p:nvPr>
        </p:nvSpPr>
        <p:spPr>
          <a:xfrm>
            <a:off x="228600" y="1371600"/>
            <a:ext cx="8763000" cy="4754563"/>
          </a:xfrm>
        </p:spPr>
        <p:txBody>
          <a:bodyPr/>
          <a:lstStyle/>
          <a:p>
            <a:pPr eaLnBrk="1" hangingPunct="1">
              <a:buSzTx/>
            </a:pPr>
            <a:r>
              <a:rPr dirty="0"/>
              <a:t>States bar courtroom spectators</a:t>
            </a:r>
          </a:p>
          <a:p>
            <a:pPr eaLnBrk="1" hangingPunct="1">
              <a:buSzTx/>
            </a:pPr>
            <a:r>
              <a:rPr dirty="0"/>
              <a:t>Limiting case information provided by the media</a:t>
            </a:r>
          </a:p>
          <a:p>
            <a:pPr eaLnBrk="1" hangingPunct="1">
              <a:buSzTx/>
            </a:pPr>
            <a:r>
              <a:rPr dirty="0"/>
              <a:t>Sixth Amendment guarantees defendant</a:t>
            </a:r>
            <a:r>
              <a:rPr altLang="en-US" dirty="0"/>
              <a:t>’</a:t>
            </a:r>
            <a:r>
              <a:rPr dirty="0"/>
              <a:t>s right to confront accusers</a:t>
            </a:r>
          </a:p>
          <a:p>
            <a:pPr lvl="1" eaLnBrk="1" hangingPunct="1"/>
            <a:r>
              <a:rPr dirty="0"/>
              <a:t>Attorneys block child</a:t>
            </a:r>
            <a:r>
              <a:rPr altLang="en-US" dirty="0"/>
              <a:t>’</a:t>
            </a:r>
            <a:r>
              <a:rPr dirty="0"/>
              <a:t>s view</a:t>
            </a:r>
          </a:p>
          <a:p>
            <a:pPr lvl="1" eaLnBrk="1" hangingPunct="1"/>
            <a:r>
              <a:rPr dirty="0"/>
              <a:t>Closed-circuit television and videotape testimonies</a:t>
            </a:r>
          </a:p>
          <a:p>
            <a:pPr eaLnBrk="1" hangingPunct="1">
              <a:buSzTx/>
            </a:pPr>
            <a:r>
              <a:rPr dirty="0"/>
              <a:t>Special exceptions to hearsay rule</a:t>
            </a:r>
          </a:p>
          <a:p>
            <a:pPr eaLnBrk="1" hangingPunct="1">
              <a:buSzTx/>
            </a:pPr>
            <a:r>
              <a:rPr dirty="0"/>
              <a:t>Anatomically detailed dolls</a:t>
            </a:r>
          </a:p>
          <a:p>
            <a:pPr eaLnBrk="1" hangingPunct="1">
              <a:buSzTx/>
            </a:pPr>
            <a:r>
              <a:rPr dirty="0"/>
              <a:t>According to the </a:t>
            </a:r>
            <a:r>
              <a:rPr b="1" dirty="0"/>
              <a:t>funnel model</a:t>
            </a:r>
            <a:r>
              <a:rPr dirty="0"/>
              <a:t>, child abuse trials and adult incarceration are rarities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0393" y="1552504"/>
            <a:ext cx="8168870" cy="4472060"/>
          </a:xfrm>
          <a:noFill/>
          <a:ln>
            <a:noFill/>
          </a:ln>
        </p:spPr>
        <p:txBody>
          <a:bodyPr vert="horz" wrap="square" lIns="91440" tIns="45720" rIns="91440" bIns="45720" numCol="1" anchor="ctr" anchorCtr="0" compatLnSpc="1">
            <a:prstTxWarp prst="textNoShape">
              <a:avLst/>
            </a:prstTxWarp>
            <a:normAutofit/>
          </a:bodyPr>
          <a:lstStyle/>
          <a:p>
            <a:pPr algn="ctr" eaLnBrk="1" hangingPunct="1">
              <a:spcAft>
                <a:spcPts val="1500"/>
              </a:spcAft>
              <a:defRPr/>
            </a:pPr>
            <a:r>
              <a:rPr lang="en-US" altLang="en-US" sz="5600" b="1" cap="all" dirty="0">
                <a:solidFill>
                  <a:schemeClr val="tx1"/>
                </a:solidFill>
                <a:ea typeface="MS PGothic" panose="020B0600070205080204" pitchFamily="34" charset="-128"/>
              </a:rPr>
              <a:t>Proactive versus</a:t>
            </a:r>
            <a:r>
              <a:rPr lang="en-US" altLang="en-US" sz="5600" b="1" cap="all" baseline="0" dirty="0">
                <a:solidFill>
                  <a:schemeClr val="tx1"/>
                </a:solidFill>
                <a:ea typeface="MS PGothic" panose="020B0600070205080204" pitchFamily="34" charset="-128"/>
              </a:rPr>
              <a:t> </a:t>
            </a:r>
            <a:r>
              <a:rPr lang="en-US" altLang="en-US" sz="5600" b="1" cap="all" dirty="0">
                <a:solidFill>
                  <a:schemeClr val="tx1"/>
                </a:solidFill>
                <a:ea typeface="MS PGothic" panose="020B0600070205080204" pitchFamily="34" charset="-128"/>
              </a:rPr>
              <a:t>reactive Strategies</a:t>
            </a:r>
          </a:p>
        </p:txBody>
      </p:sp>
    </p:spTree>
    <p:extLst>
      <p:ext uri="{BB962C8B-B14F-4D97-AF65-F5344CB8AC3E}">
        <p14:creationId xmlns:p14="http://schemas.microsoft.com/office/powerpoint/2010/main" val="4846309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le 2"/>
          <p:cNvSpPr>
            <a:spLocks noGrp="1" noRot="1"/>
          </p:cNvSpPr>
          <p:nvPr>
            <p:ph type="title"/>
          </p:nvPr>
        </p:nvSpPr>
        <p:spPr>
          <a:xfrm>
            <a:off x="228600" y="26988"/>
            <a:ext cx="7772400" cy="1039812"/>
          </a:xfrm>
        </p:spPr>
        <p:txBody>
          <a:bodyPr/>
          <a:lstStyle/>
          <a:p>
            <a:pPr eaLnBrk="1" hangingPunct="1"/>
            <a:r>
              <a:rPr lang="en-US" sz="3200">
                <a:ea typeface="MS PGothic" pitchFamily="34" charset="-128"/>
              </a:rPr>
              <a:t>Proactive and Reactive Approaches</a:t>
            </a:r>
          </a:p>
        </p:txBody>
      </p:sp>
      <p:sp>
        <p:nvSpPr>
          <p:cNvPr id="52226" name="Content Placeholder 1"/>
          <p:cNvSpPr>
            <a:spLocks noGrp="1" noRot="1"/>
          </p:cNvSpPr>
          <p:nvPr>
            <p:ph idx="1"/>
          </p:nvPr>
        </p:nvSpPr>
        <p:spPr/>
        <p:txBody>
          <a:bodyPr/>
          <a:lstStyle/>
          <a:p>
            <a:pPr eaLnBrk="1" hangingPunct="1">
              <a:buSzTx/>
            </a:pPr>
            <a:r>
              <a:t>Proactive approaches include</a:t>
            </a:r>
          </a:p>
          <a:p>
            <a:pPr lvl="1" eaLnBrk="1" hangingPunct="1"/>
            <a:r>
              <a:t>Screening childcare workers, training investigators</a:t>
            </a:r>
          </a:p>
          <a:p>
            <a:pPr lvl="1" eaLnBrk="1" hangingPunct="1"/>
            <a:r>
              <a:t>Help lines, crisis nurseries, Parents Anonymous groups</a:t>
            </a:r>
          </a:p>
          <a:p>
            <a:pPr lvl="1" eaLnBrk="1" hangingPunct="1"/>
            <a:r>
              <a:rPr b="1"/>
              <a:t>Safe haven laws</a:t>
            </a:r>
          </a:p>
          <a:p>
            <a:pPr eaLnBrk="1" hangingPunct="1">
              <a:buSzTx/>
            </a:pPr>
            <a:r>
              <a:t>Reactive approaches</a:t>
            </a:r>
          </a:p>
          <a:p>
            <a:pPr lvl="1" eaLnBrk="1" hangingPunct="1"/>
            <a:r>
              <a:t>Question the role of government in social nurturance and social control</a:t>
            </a:r>
          </a:p>
          <a:p>
            <a:pPr lvl="1" eaLnBrk="1" hangingPunct="1"/>
            <a:r>
              <a:t>View children as junior citizens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0393" y="1552504"/>
            <a:ext cx="8168870" cy="4472060"/>
          </a:xfrm>
          <a:noFill/>
          <a:ln>
            <a:noFill/>
          </a:ln>
        </p:spPr>
        <p:txBody>
          <a:bodyPr vert="horz" wrap="square" lIns="91440" tIns="45720" rIns="91440" bIns="45720" numCol="1" anchor="ctr" anchorCtr="0" compatLnSpc="1">
            <a:prstTxWarp prst="textNoShape">
              <a:avLst/>
            </a:prstTxWarp>
            <a:normAutofit/>
          </a:bodyPr>
          <a:lstStyle/>
          <a:p>
            <a:pPr algn="ctr" eaLnBrk="1" hangingPunct="1">
              <a:spcAft>
                <a:spcPts val="1500"/>
              </a:spcAft>
              <a:defRPr/>
            </a:pPr>
            <a:r>
              <a:rPr lang="en-US" altLang="en-US" sz="5600" b="1" cap="all" dirty="0">
                <a:solidFill>
                  <a:schemeClr val="tx1"/>
                </a:solidFill>
                <a:ea typeface="MS PGothic" panose="020B0600070205080204" pitchFamily="34" charset="-128"/>
              </a:rPr>
              <a:t>Additional forms of exploitation and mistreatment of young people</a:t>
            </a:r>
          </a:p>
        </p:txBody>
      </p:sp>
    </p:spTree>
    <p:extLst>
      <p:ext uri="{BB962C8B-B14F-4D97-AF65-F5344CB8AC3E}">
        <p14:creationId xmlns:p14="http://schemas.microsoft.com/office/powerpoint/2010/main" val="2196193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Title 2"/>
          <p:cNvSpPr>
            <a:spLocks noGrp="1" noRot="1"/>
          </p:cNvSpPr>
          <p:nvPr>
            <p:ph type="title"/>
          </p:nvPr>
        </p:nvSpPr>
        <p:spPr>
          <a:xfrm>
            <a:off x="228600" y="26988"/>
            <a:ext cx="7772400" cy="1039812"/>
          </a:xfrm>
        </p:spPr>
        <p:txBody>
          <a:bodyPr/>
          <a:lstStyle/>
          <a:p>
            <a:pPr eaLnBrk="1" hangingPunct="1"/>
            <a:r>
              <a:rPr lang="en-US" sz="3200" dirty="0">
                <a:ea typeface="MS PGothic" pitchFamily="34" charset="-128"/>
              </a:rPr>
              <a:t>Sibling Abuse</a:t>
            </a:r>
          </a:p>
        </p:txBody>
      </p:sp>
      <p:sp>
        <p:nvSpPr>
          <p:cNvPr id="55298" name="Content Placeholder 1"/>
          <p:cNvSpPr>
            <a:spLocks noGrp="1" noRot="1"/>
          </p:cNvSpPr>
          <p:nvPr>
            <p:ph idx="1"/>
          </p:nvPr>
        </p:nvSpPr>
        <p:spPr/>
        <p:txBody>
          <a:bodyPr/>
          <a:lstStyle/>
          <a:p>
            <a:pPr eaLnBrk="1" hangingPunct="1">
              <a:buSzTx/>
            </a:pPr>
            <a:r>
              <a:rPr dirty="0"/>
              <a:t>Most frequent, yet least studied form of assault</a:t>
            </a:r>
          </a:p>
          <a:p>
            <a:pPr eaLnBrk="1" hangingPunct="1">
              <a:buSzTx/>
            </a:pPr>
            <a:endParaRPr dirty="0"/>
          </a:p>
          <a:p>
            <a:pPr eaLnBrk="1" hangingPunct="1">
              <a:buSzTx/>
            </a:pPr>
            <a:r>
              <a:rPr dirty="0"/>
              <a:t>Sons are more violent than daughters</a:t>
            </a:r>
          </a:p>
          <a:p>
            <a:pPr eaLnBrk="1" hangingPunct="1">
              <a:buSzTx/>
            </a:pPr>
            <a:endParaRPr dirty="0"/>
          </a:p>
          <a:p>
            <a:pPr eaLnBrk="1" hangingPunct="1">
              <a:buSzTx/>
            </a:pPr>
            <a:r>
              <a:rPr dirty="0"/>
              <a:t>Common in all-boy families</a:t>
            </a:r>
          </a:p>
          <a:p>
            <a:pPr eaLnBrk="1" hangingPunct="1">
              <a:buSzTx/>
            </a:pPr>
            <a:endParaRPr dirty="0"/>
          </a:p>
          <a:p>
            <a:pPr eaLnBrk="1" hangingPunct="1">
              <a:buSzTx/>
            </a:pPr>
            <a:r>
              <a:rPr dirty="0"/>
              <a:t>Younger child tends to silence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Title 2"/>
          <p:cNvSpPr>
            <a:spLocks noGrp="1" noRot="1"/>
          </p:cNvSpPr>
          <p:nvPr>
            <p:ph type="title"/>
          </p:nvPr>
        </p:nvSpPr>
        <p:spPr>
          <a:xfrm>
            <a:off x="228600" y="26988"/>
            <a:ext cx="7772400" cy="1039812"/>
          </a:xfrm>
        </p:spPr>
        <p:txBody>
          <a:bodyPr/>
          <a:lstStyle/>
          <a:p>
            <a:pPr eaLnBrk="1" hangingPunct="1"/>
            <a:r>
              <a:rPr lang="en-US" sz="3200" dirty="0">
                <a:ea typeface="MS PGothic" pitchFamily="34" charset="-128"/>
              </a:rPr>
              <a:t>Abuse of Adolescents by Parents</a:t>
            </a:r>
          </a:p>
        </p:txBody>
      </p:sp>
      <p:sp>
        <p:nvSpPr>
          <p:cNvPr id="56322" name="Content Placeholder 1"/>
          <p:cNvSpPr>
            <a:spLocks noGrp="1" noRot="1"/>
          </p:cNvSpPr>
          <p:nvPr>
            <p:ph idx="1"/>
          </p:nvPr>
        </p:nvSpPr>
        <p:spPr/>
        <p:txBody>
          <a:bodyPr/>
          <a:lstStyle/>
          <a:p>
            <a:pPr eaLnBrk="1" hangingPunct="1">
              <a:buSzTx/>
            </a:pPr>
            <a:r>
              <a:rPr dirty="0"/>
              <a:t>Difficult to measure because considered discipline</a:t>
            </a:r>
          </a:p>
          <a:p>
            <a:pPr eaLnBrk="1" hangingPunct="1">
              <a:buSzTx/>
            </a:pPr>
            <a:endParaRPr dirty="0"/>
          </a:p>
          <a:p>
            <a:pPr eaLnBrk="1" hangingPunct="1">
              <a:buSzTx/>
            </a:pPr>
            <a:r>
              <a:rPr dirty="0"/>
              <a:t>Adolescents not viewed as vulnerable or defenseless</a:t>
            </a:r>
          </a:p>
          <a:p>
            <a:pPr eaLnBrk="1" hangingPunct="1">
              <a:buSzTx/>
            </a:pPr>
            <a:endParaRPr dirty="0"/>
          </a:p>
          <a:p>
            <a:pPr eaLnBrk="1" hangingPunct="1">
              <a:buSzTx/>
            </a:pPr>
            <a:r>
              <a:rPr dirty="0"/>
              <a:t>Sons who strike back are often charged with assault</a:t>
            </a:r>
          </a:p>
          <a:p>
            <a:pPr eaLnBrk="1" hangingPunct="1">
              <a:buSzTx/>
            </a:pPr>
            <a:endParaRPr dirty="0"/>
          </a:p>
          <a:p>
            <a:pPr eaLnBrk="1" hangingPunct="1">
              <a:buSzTx/>
            </a:pPr>
            <a:r>
              <a:rPr dirty="0"/>
              <a:t>Daughters often respond by running away, becoming sexually active, or taking drugs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Title 2"/>
          <p:cNvSpPr>
            <a:spLocks noGrp="1" noRot="1"/>
          </p:cNvSpPr>
          <p:nvPr>
            <p:ph type="title"/>
          </p:nvPr>
        </p:nvSpPr>
        <p:spPr>
          <a:xfrm>
            <a:off x="228600" y="26988"/>
            <a:ext cx="7772400" cy="1039812"/>
          </a:xfrm>
        </p:spPr>
        <p:txBody>
          <a:bodyPr/>
          <a:lstStyle/>
          <a:p>
            <a:pPr eaLnBrk="1" hangingPunct="1"/>
            <a:r>
              <a:rPr lang="en-US" sz="3200" dirty="0">
                <a:ea typeface="MS PGothic" pitchFamily="34" charset="-128"/>
              </a:rPr>
              <a:t>Statutory Rape of Minors</a:t>
            </a:r>
          </a:p>
        </p:txBody>
      </p:sp>
      <p:sp>
        <p:nvSpPr>
          <p:cNvPr id="57346" name="Content Placeholder 1"/>
          <p:cNvSpPr>
            <a:spLocks noGrp="1" noRot="1"/>
          </p:cNvSpPr>
          <p:nvPr>
            <p:ph idx="1"/>
          </p:nvPr>
        </p:nvSpPr>
        <p:spPr>
          <a:xfrm>
            <a:off x="228600" y="1524000"/>
            <a:ext cx="8305800" cy="4602163"/>
          </a:xfrm>
        </p:spPr>
        <p:txBody>
          <a:bodyPr/>
          <a:lstStyle/>
          <a:p>
            <a:pPr eaLnBrk="1" hangingPunct="1">
              <a:buSzTx/>
            </a:pPr>
            <a:r>
              <a:rPr dirty="0"/>
              <a:t>Often overlooked due to absence of data and presence of willing victims</a:t>
            </a:r>
          </a:p>
          <a:p>
            <a:pPr eaLnBrk="1" hangingPunct="1">
              <a:buSzTx/>
            </a:pPr>
            <a:endParaRPr dirty="0"/>
          </a:p>
          <a:p>
            <a:pPr eaLnBrk="1" hangingPunct="1">
              <a:buSzTx/>
            </a:pPr>
            <a:r>
              <a:rPr dirty="0"/>
              <a:t>95 percent of cases fit the stereotype</a:t>
            </a:r>
          </a:p>
          <a:p>
            <a:pPr lvl="1" eaLnBrk="1" hangingPunct="1"/>
            <a:r>
              <a:rPr dirty="0"/>
              <a:t>Exploitive older males taking advantage of teenage girls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BFBC4-6F45-49BC-844E-26138D7C8A2B}"/>
              </a:ext>
            </a:extLst>
          </p:cNvPr>
          <p:cNvSpPr>
            <a:spLocks noGrp="1"/>
          </p:cNvSpPr>
          <p:nvPr>
            <p:ph type="title"/>
          </p:nvPr>
        </p:nvSpPr>
        <p:spPr/>
        <p:txBody>
          <a:bodyPr/>
          <a:lstStyle/>
          <a:p>
            <a:r>
              <a:rPr lang="en-US" dirty="0"/>
              <a:t>Things to Consider</a:t>
            </a:r>
          </a:p>
        </p:txBody>
      </p:sp>
      <p:sp>
        <p:nvSpPr>
          <p:cNvPr id="3" name="Content Placeholder 2">
            <a:extLst>
              <a:ext uri="{FF2B5EF4-FFF2-40B4-BE49-F238E27FC236}">
                <a16:creationId xmlns:a16="http://schemas.microsoft.com/office/drawing/2014/main" id="{B8F46793-E75B-4A3E-AD36-54AE3C5CEB93}"/>
              </a:ext>
            </a:extLst>
          </p:cNvPr>
          <p:cNvSpPr>
            <a:spLocks noGrp="1"/>
          </p:cNvSpPr>
          <p:nvPr>
            <p:ph idx="1"/>
          </p:nvPr>
        </p:nvSpPr>
        <p:spPr/>
        <p:txBody>
          <a:bodyPr/>
          <a:lstStyle/>
          <a:p>
            <a:r>
              <a:rPr lang="en-US" dirty="0"/>
              <a:t>The Maximalist vs the Minimalist views.  Is there an in between or do you have to be one or the other?</a:t>
            </a:r>
          </a:p>
          <a:p>
            <a:endParaRPr lang="en-US" dirty="0"/>
          </a:p>
          <a:p>
            <a:r>
              <a:rPr lang="en-US" dirty="0"/>
              <a:t>How has the concept and reaction to “missing children” changed over </a:t>
            </a:r>
            <a:r>
              <a:rPr lang="en-US"/>
              <a:t>time?</a:t>
            </a:r>
          </a:p>
          <a:p>
            <a:endParaRPr lang="en-US" dirty="0"/>
          </a:p>
          <a:p>
            <a:r>
              <a:rPr lang="en-US" dirty="0"/>
              <a:t>How do authorities distinguish between false or fabricated allegations versus the truth?</a:t>
            </a:r>
          </a:p>
        </p:txBody>
      </p:sp>
    </p:spTree>
    <p:extLst>
      <p:ext uri="{BB962C8B-B14F-4D97-AF65-F5344CB8AC3E}">
        <p14:creationId xmlns:p14="http://schemas.microsoft.com/office/powerpoint/2010/main" val="4105093450"/>
      </p:ext>
    </p:extLst>
  </p:cSld>
  <p:clrMapOvr>
    <a:masterClrMapping/>
  </p:clrMapOvr>
  <p:transition spd="slow"/>
</p:sld>
</file>

<file path=ppt/theme/theme1.xml><?xml version="1.0" encoding="utf-8"?>
<a:theme xmlns:a="http://schemas.openxmlformats.org/drawingml/2006/main" name="Sampl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2291</TotalTime>
  <Words>1749</Words>
  <Application>Microsoft Office PowerPoint</Application>
  <PresentationFormat>On-screen Show (4:3)</PresentationFormat>
  <Paragraphs>257</Paragraphs>
  <Slides>39</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39</vt:i4>
      </vt:variant>
    </vt:vector>
  </HeadingPairs>
  <TitlesOfParts>
    <vt:vector size="44" baseType="lpstr">
      <vt:lpstr>Arial</vt:lpstr>
      <vt:lpstr>Calibri</vt:lpstr>
      <vt:lpstr>Courier New</vt:lpstr>
      <vt:lpstr>Wingdings</vt:lpstr>
      <vt:lpstr>Sample</vt:lpstr>
      <vt:lpstr>Crime Victims An Introduction to Victimology</vt:lpstr>
      <vt:lpstr>Learning Objectives (1 of 2)</vt:lpstr>
      <vt:lpstr>The ongoing debate Between maximalists and minimalists</vt:lpstr>
      <vt:lpstr>Maximalists versus Minimalists</vt:lpstr>
      <vt:lpstr>Missing children</vt:lpstr>
      <vt:lpstr>The Rediscovery of the Plight of Kidnapped Children</vt:lpstr>
      <vt:lpstr>Fears and Confusion Prevails in the Absence of Data</vt:lpstr>
      <vt:lpstr>Estimates of the Incidence and Seriousness of the Disappearance Problem (1 of 2)</vt:lpstr>
      <vt:lpstr>Estimates of the Incidence and Seriousness of the Disappearance Problem (2 of 2)</vt:lpstr>
      <vt:lpstr>Hunting for Children Who Have Vanished</vt:lpstr>
      <vt:lpstr>The Amber Alert System</vt:lpstr>
      <vt:lpstr>Protecting Children from Kidnappers</vt:lpstr>
      <vt:lpstr>Using your critical thinking skills and consider…</vt:lpstr>
      <vt:lpstr>Physically and sexually abused children</vt:lpstr>
      <vt:lpstr>The Rediscovery of Child Abuse (1 of 2)</vt:lpstr>
      <vt:lpstr>The Rediscovery of Child Abuse (2 of 2)</vt:lpstr>
      <vt:lpstr>How Children Suffer</vt:lpstr>
      <vt:lpstr>Estimates of the Incidence, Prevalence, and Seriousness of Child Abuse</vt:lpstr>
      <vt:lpstr>Maximalist versus Minimalist Approaches to the Seriousness of the Problem (1 of 2)</vt:lpstr>
      <vt:lpstr>Maximalist versus Minimalist Approaches to the Seriousness of the Problem (2 of 2)</vt:lpstr>
      <vt:lpstr>Figure 8.1 Trends in Child Maltreatment  Rates, United States, 1990–2016</vt:lpstr>
      <vt:lpstr>Differential Risks Children Face of Being Maltreated</vt:lpstr>
      <vt:lpstr>The Suffering of Sexually Abused Children (1 of 2)</vt:lpstr>
      <vt:lpstr>The Suffering of Sexually Abused Children (2 of 2)</vt:lpstr>
      <vt:lpstr>The Furor over Recalling Repressed Memories of Childhood Sexual Abuse (1 of 2)</vt:lpstr>
      <vt:lpstr>The Furor over Recalling Repressed Memories of Childhood Sexual Abuse (2 of 2)</vt:lpstr>
      <vt:lpstr>Using your critical thinking skills and consider…</vt:lpstr>
      <vt:lpstr>Allegations of Child Sexual Abuse during Rituals</vt:lpstr>
      <vt:lpstr>Abused children And legal proceedings</vt:lpstr>
      <vt:lpstr>Taking into Account the Best Interests of the Child</vt:lpstr>
      <vt:lpstr>The Credibility of Children as Witnesses</vt:lpstr>
      <vt:lpstr>Devising Child-Friendly Practices</vt:lpstr>
      <vt:lpstr>Proactive versus reactive Strategies</vt:lpstr>
      <vt:lpstr>Proactive and Reactive Approaches</vt:lpstr>
      <vt:lpstr>Additional forms of exploitation and mistreatment of young people</vt:lpstr>
      <vt:lpstr>Sibling Abuse</vt:lpstr>
      <vt:lpstr>Abuse of Adolescents by Parents</vt:lpstr>
      <vt:lpstr>Statutory Rape of Minors</vt:lpstr>
      <vt:lpstr>Things to Consider</vt:lpstr>
    </vt:vector>
  </TitlesOfParts>
  <Company>WSU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8 Victimized Children</dc:title>
  <dc:creator>Karmen</dc:creator>
  <cp:lastModifiedBy>Becky Price</cp:lastModifiedBy>
  <cp:revision>153</cp:revision>
  <dcterms:created xsi:type="dcterms:W3CDTF">2006-02-25T16:17:36Z</dcterms:created>
  <dcterms:modified xsi:type="dcterms:W3CDTF">2020-09-21T17:56:46Z</dcterms:modified>
</cp:coreProperties>
</file>